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660"/>
  </p:normalViewPr>
  <p:slideViewPr>
    <p:cSldViewPr snapToGrid="0">
      <p:cViewPr varScale="1">
        <p:scale>
          <a:sx n="46" d="100"/>
          <a:sy n="46" d="100"/>
        </p:scale>
        <p:origin x="8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C7A5C-0DEC-4560-A876-79457820A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087B6-1C91-43F0-8500-6209941F0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B1EEB-091C-42C0-9E46-B2605C7A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500-FF76-4976-8D19-A0A071DF070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C484C-FBDE-4712-AA36-2BFBD3AD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83211-39D3-4839-B5E1-75429403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1CE-7C31-4F94-B3B2-797517257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9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7EB0-A172-4DD1-AD65-08FD9084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DB902-E74A-4E9F-8AB2-76113AD51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A36B3-334C-4214-83D1-F3A8EF1E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500-FF76-4976-8D19-A0A071DF070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E0B6-F893-44DD-A82F-0B99081B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1F339-9B38-4625-A8A1-F2602A0D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1CE-7C31-4F94-B3B2-797517257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1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8BB8F-820B-4F05-9743-CB54279EA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CB78A-086C-4774-8018-5E19FC425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D442C-76CC-44AC-B67E-2B4B4067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500-FF76-4976-8D19-A0A071DF070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7608B-251C-4226-85B8-11A3E366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D3E75-0EEC-4928-AA54-6D0C41E4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1CE-7C31-4F94-B3B2-797517257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66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A13E-4C92-406B-A767-7190845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3C88E-B54F-4002-B9E8-90415542B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188E4-A76B-4897-BE02-DC27436A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500-FF76-4976-8D19-A0A071DF070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23755-0F3B-4AEC-B4D4-CD8D9A2F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3B271-ABB0-4F77-BCCF-1C1BF0C6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1CE-7C31-4F94-B3B2-797517257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6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725B-D7B4-43C9-8407-12002A6E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1B9A2-D4F3-40F5-BDD9-2B85CE01E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1BB54-220C-4CC1-9C17-DACBD22F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500-FF76-4976-8D19-A0A071DF070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4CC7F-6D8D-4CA8-8D16-4B630304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BD04A-A12C-44F5-A7B5-8ACCABBF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1CE-7C31-4F94-B3B2-797517257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9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6589-3CD5-42C3-B27A-2E858012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4D3D6-87CA-4F69-9B5E-15D068EC7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3D8C-F00B-47AC-A956-4F20481A3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40B92-4185-4B15-A6D8-5D8FA8C3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500-FF76-4976-8D19-A0A071DF070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621BA-323D-42EA-8312-F7AEDF34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27733-F184-4133-8DF4-A6D46843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1CE-7C31-4F94-B3B2-797517257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78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400D-CAD7-4104-85E5-813FA399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E7880-E278-4ECD-9FA2-D6AE15CC3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8ACDB-FEB4-4905-84F6-0CD48D1A7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E4932-C21A-4FD1-984E-B84ACE09D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844DF-B9A5-487F-9A15-D739A1ADD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6213A1-8071-457F-9F1A-12F80937E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500-FF76-4976-8D19-A0A071DF070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162CCC-B7D2-4A25-B58B-E8FA5194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093AD9-DA15-4B1F-ADD8-46040ABB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1CE-7C31-4F94-B3B2-797517257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2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D8DA-4676-4FDA-BA84-6DDDD594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D36E3-7ABE-431B-B556-D68BE72F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500-FF76-4976-8D19-A0A071DF070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76DDA-75EB-41A5-8FDE-0430BFAE8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08560-49B0-4D4E-B9A4-BCE0FF1C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1CE-7C31-4F94-B3B2-797517257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407DC3-921B-4337-8C87-F0B30638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500-FF76-4976-8D19-A0A071DF070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43FD9-7335-4AC3-82A9-91FA4265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98FAA-5C99-4980-B215-73D84A72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1CE-7C31-4F94-B3B2-797517257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1944-BC76-42DE-94BB-5048FBA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D6B5-D3B1-4C2F-ACBE-3E0C5A8CE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8B36C-533B-45FE-B8EA-AB8191005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65154-B5AA-4F80-B609-AE26C19A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500-FF76-4976-8D19-A0A071DF070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506B9-0517-4AA8-B3F6-48F91B34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34F36-4AC6-459F-A8D1-36AE745B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1CE-7C31-4F94-B3B2-797517257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1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D754-ADA7-4137-9C3A-D5D92E4E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2609C-53E9-4C87-9913-9F788A382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3BDA8-0F48-40F1-A25E-EFCF01B57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E175D-86FF-424C-9508-200D4908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500-FF76-4976-8D19-A0A071DF070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3B26C-3168-4C3F-85C7-FBB102F0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F0C3C-A87A-42B4-A38F-B6EC8811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01CE-7C31-4F94-B3B2-797517257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4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7D381E-E73D-4B75-A652-84E75E01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A2FA6-6B52-4F69-9C14-87058AA42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D1A4E-9D54-4ABD-9F39-78383035D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1500-FF76-4976-8D19-A0A071DF070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EC5FF-C183-483C-A10F-81C168290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ACC69-6191-4FF9-8CE3-4CFF977BC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01CE-7C31-4F94-B3B2-797517257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25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A0C2-90CF-4D33-B37E-849B4A645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KS 2 </a:t>
            </a:r>
            <a:br>
              <a:rPr lang="en-GB" dirty="0"/>
            </a:br>
            <a:r>
              <a:rPr lang="en-GB" dirty="0"/>
              <a:t>Multiplication</a:t>
            </a:r>
            <a:br>
              <a:rPr lang="en-GB" dirty="0"/>
            </a:br>
            <a:r>
              <a:rPr lang="en-GB" dirty="0"/>
              <a:t>Building on learning in KS1  </a:t>
            </a:r>
          </a:p>
        </p:txBody>
      </p:sp>
    </p:spTree>
    <p:extLst>
      <p:ext uri="{BB962C8B-B14F-4D97-AF65-F5344CB8AC3E}">
        <p14:creationId xmlns:p14="http://schemas.microsoft.com/office/powerpoint/2010/main" val="262603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writing implement, indoor, stationary&#10;&#10;Description automatically generated">
            <a:extLst>
              <a:ext uri="{FF2B5EF4-FFF2-40B4-BE49-F238E27FC236}">
                <a16:creationId xmlns:a16="http://schemas.microsoft.com/office/drawing/2014/main" id="{5DA18DC1-5390-4939-BADC-D95E960FA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79" b="14590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4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BB2C3B-DFCA-4C63-9443-A7C564F3DD74}"/>
              </a:ext>
            </a:extLst>
          </p:cNvPr>
          <p:cNvSpPr/>
          <p:nvPr/>
        </p:nvSpPr>
        <p:spPr>
          <a:xfrm>
            <a:off x="1609725" y="600075"/>
            <a:ext cx="82677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each set of tables facts:</a:t>
            </a:r>
          </a:p>
          <a:p>
            <a:r>
              <a:rPr lang="en-US" sz="2400" dirty="0"/>
              <a:t> • Step counting</a:t>
            </a:r>
          </a:p>
          <a:p>
            <a:r>
              <a:rPr lang="en-US" sz="2400" dirty="0"/>
              <a:t> • Practical grouping of objects (arrays, number line model, bar model)</a:t>
            </a:r>
          </a:p>
          <a:p>
            <a:r>
              <a:rPr lang="en-US" sz="2400" dirty="0"/>
              <a:t> • Commutativity  3x2 = 2x3</a:t>
            </a:r>
          </a:p>
          <a:p>
            <a:r>
              <a:rPr lang="en-US" sz="2400" dirty="0"/>
              <a:t>• Inverse </a:t>
            </a:r>
          </a:p>
          <a:p>
            <a:r>
              <a:rPr lang="en-US" sz="2400" dirty="0"/>
              <a:t>• Understanding one table is related to another: 5x and 10x</a:t>
            </a:r>
          </a:p>
          <a:p>
            <a:r>
              <a:rPr lang="en-US" sz="2400" dirty="0"/>
              <a:t> • Links between facts through doubling and halving (3x2 with 3x4; 3x4 with 3x8 </a:t>
            </a:r>
            <a:r>
              <a:rPr lang="en-US" sz="2400" dirty="0" err="1"/>
              <a:t>etc</a:t>
            </a:r>
            <a:r>
              <a:rPr lang="en-US" sz="2400" dirty="0"/>
              <a:t>) , </a:t>
            </a:r>
          </a:p>
          <a:p>
            <a:r>
              <a:rPr lang="en-US" sz="2400" dirty="0"/>
              <a:t>• Related facts, particularly division </a:t>
            </a:r>
          </a:p>
          <a:p>
            <a:r>
              <a:rPr lang="en-US" sz="2400" dirty="0"/>
              <a:t>•Place Value links of multiplying (dividing) by 10 and 100 </a:t>
            </a:r>
          </a:p>
          <a:p>
            <a:r>
              <a:rPr lang="en-US" sz="2400" dirty="0"/>
              <a:t>• Identifying ‘non-multiples’ and concept of a remainder </a:t>
            </a:r>
          </a:p>
          <a:p>
            <a:r>
              <a:rPr lang="en-US" sz="2400" dirty="0"/>
              <a:t>• Links with fractions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6587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0B6850-FAFB-4EBE-8306-EBB4ECC48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250526"/>
            <a:ext cx="9591040" cy="622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1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A621F4-6538-4317-9209-5E1E30A8289B}"/>
              </a:ext>
            </a:extLst>
          </p:cNvPr>
          <p:cNvSpPr txBox="1"/>
          <p:nvPr/>
        </p:nvSpPr>
        <p:spPr>
          <a:xfrm>
            <a:off x="1990725" y="1362075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Learn-its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65383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49E362-B92B-4633-BF02-22D660879B38}"/>
              </a:ext>
            </a:extLst>
          </p:cNvPr>
          <p:cNvSpPr txBox="1"/>
          <p:nvPr/>
        </p:nvSpPr>
        <p:spPr>
          <a:xfrm>
            <a:off x="1619250" y="518271"/>
            <a:ext cx="895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Multiplication Tables check  - End of Year 4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E6AA9-3D33-43E7-8B33-C8AD06DB6CAC}"/>
              </a:ext>
            </a:extLst>
          </p:cNvPr>
          <p:cNvSpPr txBox="1"/>
          <p:nvPr/>
        </p:nvSpPr>
        <p:spPr>
          <a:xfrm>
            <a:off x="2219325" y="1506629"/>
            <a:ext cx="7753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purpose of the MTC is to determine whether year 4 pupils can fluently recall their multiplication tables.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MTC will be statutory from the 2019/20 academic year - current Year 3 will be the first year group to take the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Times Tables Check Is Online And On-Screen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Children will get 6 seconds </a:t>
            </a:r>
            <a:r>
              <a:rPr lang="en-US" b="1" dirty="0"/>
              <a:t>from the time the question appears </a:t>
            </a:r>
            <a:r>
              <a:rPr lang="en-US" dirty="0"/>
              <a:t>to input their answer. This means that children must be able to </a:t>
            </a:r>
            <a:r>
              <a:rPr lang="en-US" b="1" dirty="0"/>
              <a:t>read</a:t>
            </a:r>
            <a:r>
              <a:rPr lang="en-US" dirty="0"/>
              <a:t>, </a:t>
            </a:r>
            <a:r>
              <a:rPr lang="en-US" b="1" dirty="0"/>
              <a:t>recall</a:t>
            </a:r>
            <a:r>
              <a:rPr lang="en-US" dirty="0"/>
              <a:t> and </a:t>
            </a:r>
            <a:r>
              <a:rPr lang="en-US" b="1" dirty="0"/>
              <a:t>enter</a:t>
            </a:r>
            <a:r>
              <a:rPr lang="en-US" dirty="0"/>
              <a:t> </a:t>
            </a:r>
            <a:r>
              <a:rPr lang="en-US" b="1" dirty="0"/>
              <a:t>their response</a:t>
            </a:r>
            <a:r>
              <a:rPr lang="en-US" dirty="0"/>
              <a:t> within 6 seconds.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012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141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KS 2  Multiplication Building on learning in KS1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 2  Multiplication Building on learning in KS1</dc:title>
  <dc:creator>Lynne Lewis</dc:creator>
  <cp:lastModifiedBy>Lynne Lewis</cp:lastModifiedBy>
  <cp:revision>5</cp:revision>
  <dcterms:created xsi:type="dcterms:W3CDTF">2019-01-15T21:17:48Z</dcterms:created>
  <dcterms:modified xsi:type="dcterms:W3CDTF">2019-01-16T13:02:36Z</dcterms:modified>
</cp:coreProperties>
</file>