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60" r:id="rId4"/>
    <p:sldId id="259" r:id="rId5"/>
    <p:sldId id="258"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6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1/15/2020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1/15/2020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7.png@01D2198C.095D21E0"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Dn2KEjPu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705" y="739834"/>
            <a:ext cx="8825658" cy="1917802"/>
          </a:xfrm>
        </p:spPr>
        <p:txBody>
          <a:bodyPr/>
          <a:lstStyle/>
          <a:p>
            <a:pPr algn="ctr"/>
            <a:r>
              <a:rPr lang="en-GB" dirty="0" smtClean="0"/>
              <a:t>Welcome to our Parents Maths Workshop</a:t>
            </a:r>
            <a:endParaRPr lang="en-GB" dirty="0"/>
          </a:p>
        </p:txBody>
      </p:sp>
      <p:pic>
        <p:nvPicPr>
          <p:cNvPr id="1027" name="Picture 3" descr="cid:image007.png@01D2198C.095D21E0"/>
          <p:cNvPicPr>
            <a:picLocks noChangeAspect="1" noChangeArrowheads="1"/>
          </p:cNvPicPr>
          <p:nvPr/>
        </p:nvPicPr>
        <p:blipFill>
          <a:blip r:embed="rId2" r:link="rId3">
            <a:extLst>
              <a:ext uri="{28A0092B-C50C-407E-A947-70E740481C1C}">
                <a14:useLocalDpi xmlns:a14="http://schemas.microsoft.com/office/drawing/2010/main" val="0"/>
              </a:ext>
            </a:extLst>
          </a:blip>
          <a:srcRect l="1157" r="1157"/>
          <a:stretch>
            <a:fillRect/>
          </a:stretch>
        </p:blipFill>
        <p:spPr bwMode="auto">
          <a:xfrm>
            <a:off x="4788130" y="2679862"/>
            <a:ext cx="1735185" cy="1664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7864060" y="10964487"/>
            <a:ext cx="4813096" cy="689957"/>
          </a:xfrm>
          <a:prstGeom prst="rect">
            <a:avLst/>
          </a:prstGeom>
          <a:noFill/>
        </p:spPr>
        <p:txBody>
          <a:bodyPr wrap="square" rtlCol="0">
            <a:spAutoFit/>
          </a:bodyPr>
          <a:lstStyle/>
          <a:p>
            <a:endParaRPr lang="en-GB" dirty="0"/>
          </a:p>
        </p:txBody>
      </p:sp>
      <p:pic>
        <p:nvPicPr>
          <p:cNvPr id="1029" name="Picture 5" descr="Num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130" y="5123250"/>
            <a:ext cx="1820487" cy="552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2262" y="4476919"/>
            <a:ext cx="3765665" cy="369332"/>
          </a:xfrm>
          <a:prstGeom prst="rect">
            <a:avLst/>
          </a:prstGeom>
          <a:noFill/>
        </p:spPr>
        <p:txBody>
          <a:bodyPr wrap="square" rtlCol="0">
            <a:spAutoFit/>
          </a:bodyPr>
          <a:lstStyle/>
          <a:p>
            <a:pPr algn="ctr"/>
            <a:r>
              <a:rPr lang="en-GB" dirty="0" smtClean="0">
                <a:solidFill>
                  <a:schemeClr val="bg1"/>
                </a:solidFill>
              </a:rPr>
              <a:t>Numicon Advocate School</a:t>
            </a:r>
            <a:endParaRPr lang="en-GB" dirty="0">
              <a:solidFill>
                <a:schemeClr val="bg1"/>
              </a:solidFill>
            </a:endParaRPr>
          </a:p>
        </p:txBody>
      </p:sp>
    </p:spTree>
    <p:extLst>
      <p:ext uri="{BB962C8B-B14F-4D97-AF65-F5344CB8AC3E}">
        <p14:creationId xmlns:p14="http://schemas.microsoft.com/office/powerpoint/2010/main" val="293043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0838" y="2208747"/>
            <a:ext cx="8825658" cy="3169588"/>
          </a:xfrm>
        </p:spPr>
        <p:txBody>
          <a:bodyPr>
            <a:normAutofit/>
          </a:bodyPr>
          <a:lstStyle/>
          <a:p>
            <a:pPr algn="ctr"/>
            <a:r>
              <a:rPr lang="en-GB" sz="3600" dirty="0" smtClean="0">
                <a:solidFill>
                  <a:schemeClr val="bg1"/>
                </a:solidFill>
              </a:rPr>
              <a:t>‘GOOD Mathematics is not about how many answers you know…</a:t>
            </a:r>
          </a:p>
          <a:p>
            <a:pPr algn="ctr"/>
            <a:r>
              <a:rPr lang="en-GB" sz="3600" dirty="0" smtClean="0">
                <a:solidFill>
                  <a:schemeClr val="bg1"/>
                </a:solidFill>
              </a:rPr>
              <a:t>It’s how you behave when you don’t know.’ (</a:t>
            </a:r>
            <a:r>
              <a:rPr lang="en-GB" sz="2000" dirty="0" smtClean="0">
                <a:solidFill>
                  <a:schemeClr val="bg1"/>
                </a:solidFill>
              </a:rPr>
              <a:t>John Holt</a:t>
            </a:r>
            <a:r>
              <a:rPr lang="en-GB" sz="3600" dirty="0" smtClean="0">
                <a:solidFill>
                  <a:schemeClr val="bg1"/>
                </a:solidFill>
              </a:rPr>
              <a:t>)</a:t>
            </a:r>
            <a:endParaRPr lang="en-GB" sz="3600" dirty="0">
              <a:solidFill>
                <a:schemeClr val="bg1"/>
              </a:solidFill>
            </a:endParaRPr>
          </a:p>
        </p:txBody>
      </p:sp>
      <p:sp>
        <p:nvSpPr>
          <p:cNvPr id="5" name="TextBox 4"/>
          <p:cNvSpPr txBox="1"/>
          <p:nvPr/>
        </p:nvSpPr>
        <p:spPr>
          <a:xfrm>
            <a:off x="1263535" y="989215"/>
            <a:ext cx="8503920" cy="584775"/>
          </a:xfrm>
          <a:prstGeom prst="rect">
            <a:avLst/>
          </a:prstGeom>
          <a:noFill/>
        </p:spPr>
        <p:txBody>
          <a:bodyPr wrap="square" rtlCol="0">
            <a:spAutoFit/>
          </a:bodyPr>
          <a:lstStyle/>
          <a:p>
            <a:r>
              <a:rPr lang="en-GB" sz="3200" dirty="0" smtClean="0">
                <a:solidFill>
                  <a:schemeClr val="bg1"/>
                </a:solidFill>
              </a:rPr>
              <a:t>Maths Teaching and Learning at Bartons</a:t>
            </a:r>
            <a:endParaRPr lang="en-GB" sz="3200" dirty="0">
              <a:solidFill>
                <a:schemeClr val="bg1"/>
              </a:solidFill>
            </a:endParaRPr>
          </a:p>
        </p:txBody>
      </p:sp>
    </p:spTree>
    <p:extLst>
      <p:ext uri="{BB962C8B-B14F-4D97-AF65-F5344CB8AC3E}">
        <p14:creationId xmlns:p14="http://schemas.microsoft.com/office/powerpoint/2010/main" val="27488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9338" y="837147"/>
            <a:ext cx="10075026" cy="5089828"/>
          </a:xfrm>
        </p:spPr>
        <p:txBody>
          <a:bodyPr>
            <a:normAutofit/>
          </a:bodyPr>
          <a:lstStyle/>
          <a:p>
            <a:r>
              <a:rPr lang="en-GB" sz="2400" dirty="0" smtClean="0">
                <a:solidFill>
                  <a:schemeClr val="bg1"/>
                </a:solidFill>
              </a:rPr>
              <a:t>The Numicon approach uses shapes and manipulative equipment to represent maths concepts clearly for children. </a:t>
            </a:r>
          </a:p>
          <a:p>
            <a:endParaRPr lang="en-GB" sz="2400" dirty="0" smtClean="0">
              <a:solidFill>
                <a:schemeClr val="bg1"/>
              </a:solidFill>
            </a:endParaRPr>
          </a:p>
          <a:p>
            <a:r>
              <a:rPr lang="en-GB" sz="2400" dirty="0" smtClean="0">
                <a:solidFill>
                  <a:schemeClr val="bg1"/>
                </a:solidFill>
              </a:rPr>
              <a:t>We use and develop the </a:t>
            </a:r>
            <a:r>
              <a:rPr lang="en-GB" sz="2400" dirty="0" err="1" smtClean="0">
                <a:solidFill>
                  <a:schemeClr val="bg1"/>
                </a:solidFill>
              </a:rPr>
              <a:t>cpa</a:t>
            </a:r>
            <a:r>
              <a:rPr lang="en-GB" sz="2400" dirty="0" smtClean="0">
                <a:solidFill>
                  <a:schemeClr val="bg1"/>
                </a:solidFill>
              </a:rPr>
              <a:t> approach: </a:t>
            </a:r>
          </a:p>
          <a:p>
            <a:r>
              <a:rPr lang="en-GB" sz="2400" dirty="0" smtClean="0">
                <a:solidFill>
                  <a:schemeClr val="bg1"/>
                </a:solidFill>
              </a:rPr>
              <a:t>Concrete (using resources to handle &amp; solve Problems)</a:t>
            </a:r>
          </a:p>
          <a:p>
            <a:r>
              <a:rPr lang="en-GB" sz="2400" dirty="0" smtClean="0">
                <a:solidFill>
                  <a:schemeClr val="bg1"/>
                </a:solidFill>
              </a:rPr>
              <a:t>Pictorial (pupils show their working)</a:t>
            </a:r>
          </a:p>
          <a:p>
            <a:r>
              <a:rPr lang="en-GB" sz="2400" dirty="0" smtClean="0">
                <a:solidFill>
                  <a:schemeClr val="bg1"/>
                </a:solidFill>
              </a:rPr>
              <a:t>Abstract (answers are recorded in a mathematical way)</a:t>
            </a:r>
            <a:endParaRPr lang="en-GB" sz="2400" dirty="0">
              <a:solidFill>
                <a:schemeClr val="bg1"/>
              </a:solidFill>
            </a:endParaRPr>
          </a:p>
          <a:p>
            <a:endParaRPr lang="en-GB" sz="2800" dirty="0">
              <a:solidFill>
                <a:schemeClr val="bg1"/>
              </a:solidFill>
            </a:endParaRPr>
          </a:p>
        </p:txBody>
      </p:sp>
      <p:sp>
        <p:nvSpPr>
          <p:cNvPr id="4" name="AutoShape 2" descr="Image result for numicon sha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1412990" y="4939756"/>
            <a:ext cx="1750002" cy="875001"/>
          </a:xfrm>
          <a:prstGeom prst="rect">
            <a:avLst/>
          </a:prstGeom>
        </p:spPr>
      </p:pic>
      <p:pic>
        <p:nvPicPr>
          <p:cNvPr id="6" name="Picture 5"/>
          <p:cNvPicPr>
            <a:picLocks noChangeAspect="1"/>
          </p:cNvPicPr>
          <p:nvPr/>
        </p:nvPicPr>
        <p:blipFill>
          <a:blip r:embed="rId3"/>
          <a:stretch>
            <a:fillRect/>
          </a:stretch>
        </p:blipFill>
        <p:spPr>
          <a:xfrm>
            <a:off x="4904508" y="4627250"/>
            <a:ext cx="1710863" cy="1299725"/>
          </a:xfrm>
          <a:prstGeom prst="rect">
            <a:avLst/>
          </a:prstGeom>
        </p:spPr>
      </p:pic>
      <p:pic>
        <p:nvPicPr>
          <p:cNvPr id="7" name="Picture 6"/>
          <p:cNvPicPr>
            <a:picLocks noChangeAspect="1"/>
          </p:cNvPicPr>
          <p:nvPr/>
        </p:nvPicPr>
        <p:blipFill>
          <a:blip r:embed="rId4"/>
          <a:stretch>
            <a:fillRect/>
          </a:stretch>
        </p:blipFill>
        <p:spPr>
          <a:xfrm>
            <a:off x="7974154" y="4627250"/>
            <a:ext cx="2606387" cy="1258812"/>
          </a:xfrm>
          <a:prstGeom prst="rect">
            <a:avLst/>
          </a:prstGeom>
        </p:spPr>
      </p:pic>
    </p:spTree>
    <p:extLst>
      <p:ext uri="{BB962C8B-B14F-4D97-AF65-F5344CB8AC3E}">
        <p14:creationId xmlns:p14="http://schemas.microsoft.com/office/powerpoint/2010/main" val="226650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6087" y="862085"/>
            <a:ext cx="6558742" cy="4998387"/>
          </a:xfrm>
        </p:spPr>
        <p:txBody>
          <a:bodyPr>
            <a:normAutofit/>
          </a:bodyPr>
          <a:lstStyle/>
          <a:p>
            <a:r>
              <a:rPr lang="en-GB" sz="2400" dirty="0" smtClean="0">
                <a:solidFill>
                  <a:schemeClr val="bg1"/>
                </a:solidFill>
              </a:rPr>
              <a:t>The Numicon approach develops thinking and </a:t>
            </a:r>
            <a:r>
              <a:rPr lang="en-GB" sz="2400" u="sng" dirty="0" smtClean="0">
                <a:solidFill>
                  <a:schemeClr val="bg1"/>
                </a:solidFill>
              </a:rPr>
              <a:t>deeper</a:t>
            </a:r>
            <a:r>
              <a:rPr lang="en-GB" sz="2400" dirty="0" smtClean="0">
                <a:solidFill>
                  <a:schemeClr val="bg1"/>
                </a:solidFill>
              </a:rPr>
              <a:t> understanding.</a:t>
            </a:r>
          </a:p>
          <a:p>
            <a:endParaRPr lang="en-GB" sz="2400" dirty="0" smtClean="0">
              <a:solidFill>
                <a:schemeClr val="bg1"/>
              </a:solidFill>
            </a:endParaRPr>
          </a:p>
          <a:p>
            <a:r>
              <a:rPr lang="en-GB" sz="2400" dirty="0" smtClean="0">
                <a:solidFill>
                  <a:schemeClr val="bg1"/>
                </a:solidFill>
              </a:rPr>
              <a:t>We develop the children’s skills so that they can do this </a:t>
            </a:r>
            <a:endParaRPr lang="en-GB" sz="2400" dirty="0">
              <a:solidFill>
                <a:schemeClr val="bg1"/>
              </a:solidFill>
            </a:endParaRPr>
          </a:p>
          <a:p>
            <a:r>
              <a:rPr lang="en-GB" sz="2400" dirty="0" smtClean="0">
                <a:solidFill>
                  <a:schemeClr val="bg1"/>
                </a:solidFill>
              </a:rPr>
              <a:t>This is called Mastery.</a:t>
            </a:r>
            <a:endParaRPr lang="en-GB" sz="2400" dirty="0">
              <a:solidFill>
                <a:schemeClr val="bg1"/>
              </a:solidFill>
            </a:endParaRPr>
          </a:p>
          <a:p>
            <a:endParaRPr lang="en-GB" sz="800" dirty="0" smtClean="0">
              <a:solidFill>
                <a:schemeClr val="bg1"/>
              </a:solidFill>
            </a:endParaRPr>
          </a:p>
          <a:p>
            <a:r>
              <a:rPr lang="en-GB" sz="2400" dirty="0" smtClean="0">
                <a:solidFill>
                  <a:schemeClr val="bg1"/>
                </a:solidFill>
              </a:rPr>
              <a:t>Mastery is not about doing pages of ‘sums’; it is about showing deeper and secure understanding of maths – being able to ask and answer questions about their work.</a:t>
            </a:r>
          </a:p>
        </p:txBody>
      </p:sp>
      <p:pic>
        <p:nvPicPr>
          <p:cNvPr id="4" name="Picture 3" descr="E:\Bartons\School Photos\Numicon.PNG"/>
          <p:cNvPicPr/>
          <p:nvPr/>
        </p:nvPicPr>
        <p:blipFill rotWithShape="1">
          <a:blip r:embed="rId2">
            <a:extLst>
              <a:ext uri="{28A0092B-C50C-407E-A947-70E740481C1C}">
                <a14:useLocalDpi xmlns:a14="http://schemas.microsoft.com/office/drawing/2010/main" val="0"/>
              </a:ext>
            </a:extLst>
          </a:blip>
          <a:srcRect t="11875" r="1111" b="17187"/>
          <a:stretch/>
        </p:blipFill>
        <p:spPr bwMode="auto">
          <a:xfrm>
            <a:off x="7850333" y="1433080"/>
            <a:ext cx="3390900" cy="4324350"/>
          </a:xfrm>
          <a:prstGeom prst="rect">
            <a:avLst/>
          </a:prstGeom>
          <a:noFill/>
          <a:ln>
            <a:noFill/>
          </a:ln>
          <a:extLst>
            <a:ext uri="{53640926-AAD7-44D8-BBD7-CCE9431645EC}">
              <a14:shadowObscured xmlns:a14="http://schemas.microsoft.com/office/drawing/2010/main"/>
            </a:ext>
          </a:extLst>
        </p:spPr>
      </p:pic>
      <p:sp>
        <p:nvSpPr>
          <p:cNvPr id="5" name="Right Arrow 4"/>
          <p:cNvSpPr/>
          <p:nvPr/>
        </p:nvSpPr>
        <p:spPr>
          <a:xfrm>
            <a:off x="4663440" y="2527071"/>
            <a:ext cx="2994141" cy="6234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7177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4524" y="714895"/>
            <a:ext cx="10540538" cy="5847755"/>
          </a:xfrm>
          <a:prstGeom prst="rect">
            <a:avLst/>
          </a:prstGeom>
          <a:noFill/>
        </p:spPr>
        <p:txBody>
          <a:bodyPr wrap="square" rtlCol="0">
            <a:spAutoFit/>
          </a:bodyPr>
          <a:lstStyle/>
          <a:p>
            <a:r>
              <a:rPr lang="en-GB" sz="3600" dirty="0" smtClean="0">
                <a:solidFill>
                  <a:schemeClr val="bg1"/>
                </a:solidFill>
              </a:rPr>
              <a:t>Teaching and learning with Numicon at Bartons has enabled our children to:</a:t>
            </a:r>
          </a:p>
          <a:p>
            <a:pPr marL="285750" indent="-285750">
              <a:buFont typeface="Arial" panose="020B0604020202020204" pitchFamily="34" charset="0"/>
              <a:buChar char="•"/>
            </a:pPr>
            <a:endParaRPr lang="en-GB" sz="3600" dirty="0" smtClean="0">
              <a:solidFill>
                <a:schemeClr val="bg1"/>
              </a:solidFill>
            </a:endParaRPr>
          </a:p>
          <a:p>
            <a:pPr marL="285750" indent="-285750">
              <a:buFont typeface="Arial" panose="020B0604020202020204" pitchFamily="34" charset="0"/>
              <a:buChar char="•"/>
            </a:pPr>
            <a:r>
              <a:rPr lang="en-GB" sz="2400" dirty="0" smtClean="0">
                <a:solidFill>
                  <a:schemeClr val="bg1"/>
                </a:solidFill>
              </a:rPr>
              <a:t>Have a love of Maths</a:t>
            </a:r>
          </a:p>
          <a:p>
            <a:pPr marL="285750" indent="-285750">
              <a:buFont typeface="Arial" panose="020B0604020202020204" pitchFamily="34" charset="0"/>
              <a:buChar char="•"/>
            </a:pPr>
            <a:r>
              <a:rPr lang="en-GB" sz="2400" dirty="0" smtClean="0">
                <a:solidFill>
                  <a:schemeClr val="bg1"/>
                </a:solidFill>
              </a:rPr>
              <a:t>Gain confidence and understand that making mistakes is essential to learning</a:t>
            </a:r>
          </a:p>
          <a:p>
            <a:pPr marL="285750" indent="-285750">
              <a:buFont typeface="Arial" panose="020B0604020202020204" pitchFamily="34" charset="0"/>
              <a:buChar char="•"/>
            </a:pPr>
            <a:r>
              <a:rPr lang="en-GB" sz="2400" dirty="0" smtClean="0">
                <a:solidFill>
                  <a:schemeClr val="bg1"/>
                </a:solidFill>
              </a:rPr>
              <a:t>Have consistent quality first teaching</a:t>
            </a:r>
          </a:p>
          <a:p>
            <a:pPr marL="285750" indent="-285750">
              <a:buFont typeface="Arial" panose="020B0604020202020204" pitchFamily="34" charset="0"/>
              <a:buChar char="•"/>
            </a:pPr>
            <a:r>
              <a:rPr lang="en-GB" sz="2400" dirty="0" smtClean="0">
                <a:solidFill>
                  <a:schemeClr val="bg1"/>
                </a:solidFill>
              </a:rPr>
              <a:t>Have excellent progression planned through all of the Maths strands</a:t>
            </a:r>
          </a:p>
          <a:p>
            <a:pPr marL="285750" indent="-285750">
              <a:buFont typeface="Arial" panose="020B0604020202020204" pitchFamily="34" charset="0"/>
              <a:buChar char="•"/>
            </a:pPr>
            <a:r>
              <a:rPr lang="en-GB" sz="2400" dirty="0" smtClean="0">
                <a:solidFill>
                  <a:schemeClr val="bg1"/>
                </a:solidFill>
              </a:rPr>
              <a:t>Make accelerated </a:t>
            </a:r>
            <a:r>
              <a:rPr lang="en-GB" sz="2400" dirty="0">
                <a:solidFill>
                  <a:schemeClr val="bg1"/>
                </a:solidFill>
              </a:rPr>
              <a:t>p</a:t>
            </a:r>
            <a:r>
              <a:rPr lang="en-GB" sz="2400" dirty="0" smtClean="0">
                <a:solidFill>
                  <a:schemeClr val="bg1"/>
                </a:solidFill>
              </a:rPr>
              <a:t>rogress</a:t>
            </a:r>
          </a:p>
          <a:p>
            <a:endParaRPr lang="en-GB" sz="2400" dirty="0" smtClean="0">
              <a:solidFill>
                <a:schemeClr val="bg1"/>
              </a:solidFill>
            </a:endParaRPr>
          </a:p>
          <a:p>
            <a:r>
              <a:rPr lang="en-GB" sz="2400" dirty="0" smtClean="0">
                <a:solidFill>
                  <a:schemeClr val="bg1"/>
                </a:solidFill>
              </a:rPr>
              <a:t>This positive development was recognised by Ofsted.</a:t>
            </a:r>
          </a:p>
          <a:p>
            <a:pPr marL="285750" indent="-285750">
              <a:buFont typeface="Arial" panose="020B0604020202020204" pitchFamily="34" charset="0"/>
              <a:buChar char="•"/>
            </a:pPr>
            <a:endParaRPr lang="en-GB" sz="2800" dirty="0" smtClean="0">
              <a:solidFill>
                <a:schemeClr val="bg1"/>
              </a:solidFill>
            </a:endParaRPr>
          </a:p>
          <a:p>
            <a:pPr marL="285750" indent="-285750">
              <a:buFont typeface="Arial" panose="020B0604020202020204" pitchFamily="34" charset="0"/>
              <a:buChar char="•"/>
            </a:pPr>
            <a:endParaRPr lang="en-GB" sz="2800" dirty="0" smtClean="0">
              <a:solidFill>
                <a:schemeClr val="bg1"/>
              </a:solidFill>
            </a:endParaRPr>
          </a:p>
          <a:p>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900035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3" y="1546168"/>
            <a:ext cx="10208030" cy="4272742"/>
          </a:xfrm>
        </p:spPr>
        <p:txBody>
          <a:bodyPr/>
          <a:lstStyle/>
          <a:p>
            <a:r>
              <a:rPr lang="en-GB" sz="2800" dirty="0" smtClean="0"/>
              <a:t>We want everyone to succeed in Maths. </a:t>
            </a:r>
            <a:br>
              <a:rPr lang="en-GB" sz="2800" dirty="0" smtClean="0"/>
            </a:br>
            <a:r>
              <a:rPr lang="en-GB" sz="2800" dirty="0"/>
              <a:t/>
            </a:r>
            <a:br>
              <a:rPr lang="en-GB" sz="2800" dirty="0"/>
            </a:br>
            <a:r>
              <a:rPr lang="en-GB" sz="2800" dirty="0" smtClean="0"/>
              <a:t> Numicon allows us to deepen and extend the children’s learning by adopting the</a:t>
            </a:r>
            <a:br>
              <a:rPr lang="en-GB" sz="2800" dirty="0" smtClean="0"/>
            </a:br>
            <a:r>
              <a:rPr lang="en-GB" sz="2800" dirty="0" smtClean="0"/>
              <a:t/>
            </a:r>
            <a:br>
              <a:rPr lang="en-GB" sz="2800" dirty="0" smtClean="0"/>
            </a:br>
            <a:r>
              <a:rPr lang="en-GB" sz="2800" dirty="0" smtClean="0"/>
              <a:t>‘</a:t>
            </a:r>
            <a:r>
              <a:rPr lang="en-GB" sz="3200" i="1" dirty="0" smtClean="0"/>
              <a:t>low threshold, high ceiling’ concept where everyone can explore their learning and go further.</a:t>
            </a:r>
            <a:br>
              <a:rPr lang="en-GB" sz="3200" i="1" dirty="0" smtClean="0"/>
            </a:br>
            <a:r>
              <a:rPr lang="en-GB" sz="3200" i="1" dirty="0" smtClean="0"/>
              <a:t/>
            </a:r>
            <a:br>
              <a:rPr lang="en-GB" sz="3200" i="1" dirty="0" smtClean="0"/>
            </a:br>
            <a:r>
              <a:rPr lang="en-GB" sz="3200" i="1" dirty="0" smtClean="0"/>
              <a:t>Have a look at this clip</a:t>
            </a:r>
            <a:br>
              <a:rPr lang="en-GB" sz="3200" i="1" dirty="0" smtClean="0"/>
            </a:br>
            <a:r>
              <a:rPr lang="en-GB" sz="3200" i="1" dirty="0" smtClean="0">
                <a:hlinkClick r:id="rId2"/>
              </a:rPr>
              <a:t>Fleas in a jar</a:t>
            </a:r>
            <a:endParaRPr lang="en-GB" sz="3200" i="1" dirty="0"/>
          </a:p>
        </p:txBody>
      </p:sp>
    </p:spTree>
    <p:extLst>
      <p:ext uri="{BB962C8B-B14F-4D97-AF65-F5344CB8AC3E}">
        <p14:creationId xmlns:p14="http://schemas.microsoft.com/office/powerpoint/2010/main" val="369538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029" y="3854167"/>
            <a:ext cx="9124401" cy="1169656"/>
          </a:xfrm>
        </p:spPr>
        <p:txBody>
          <a:bodyPr/>
          <a:lstStyle/>
          <a:p>
            <a:r>
              <a:rPr lang="en-GB" sz="3600" dirty="0" smtClean="0"/>
              <a:t>We teach whole class Maths lessons to ensure that everyone has the opportunity to go further and so no pupil is ‘set’ like the fleas in the jar.</a:t>
            </a:r>
            <a:br>
              <a:rPr lang="en-GB" sz="3600" dirty="0" smtClean="0"/>
            </a:br>
            <a:r>
              <a:rPr lang="en-GB" sz="3600" dirty="0" smtClean="0"/>
              <a:t/>
            </a:r>
            <a:br>
              <a:rPr lang="en-GB" sz="3600" dirty="0" smtClean="0"/>
            </a:br>
            <a:r>
              <a:rPr lang="en-GB" sz="3600" dirty="0" smtClean="0"/>
              <a:t>The important part is expectation.</a:t>
            </a:r>
            <a:r>
              <a:rPr lang="en-GB" sz="3600" dirty="0"/>
              <a:t/>
            </a:r>
            <a:br>
              <a:rPr lang="en-GB" sz="3600" dirty="0"/>
            </a:br>
            <a:endParaRPr lang="en-GB" sz="3600" dirty="0"/>
          </a:p>
        </p:txBody>
      </p:sp>
      <p:pic>
        <p:nvPicPr>
          <p:cNvPr id="4" name="Picture 3" descr="Best self help books are required for everybody for thei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285" y="4256116"/>
            <a:ext cx="2615739" cy="1961804"/>
          </a:xfrm>
          <a:prstGeom prst="rect">
            <a:avLst/>
          </a:prstGeom>
        </p:spPr>
      </p:pic>
    </p:spTree>
    <p:extLst>
      <p:ext uri="{BB962C8B-B14F-4D97-AF65-F5344CB8AC3E}">
        <p14:creationId xmlns:p14="http://schemas.microsoft.com/office/powerpoint/2010/main" val="112113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4579" y="614149"/>
            <a:ext cx="8825658" cy="1843112"/>
          </a:xfrm>
        </p:spPr>
        <p:txBody>
          <a:bodyPr/>
          <a:lstStyle/>
          <a:p>
            <a:r>
              <a:rPr lang="en-GB" dirty="0" smtClean="0"/>
              <a:t>Supporting Your Child At Home With Maths. </a:t>
            </a:r>
            <a:endParaRPr lang="en-GB" dirty="0"/>
          </a:p>
        </p:txBody>
      </p:sp>
      <p:sp>
        <p:nvSpPr>
          <p:cNvPr id="6" name="TextBox 5"/>
          <p:cNvSpPr txBox="1"/>
          <p:nvPr/>
        </p:nvSpPr>
        <p:spPr>
          <a:xfrm>
            <a:off x="704579" y="2457261"/>
            <a:ext cx="10290412" cy="830997"/>
          </a:xfrm>
          <a:prstGeom prst="rect">
            <a:avLst/>
          </a:prstGeom>
          <a:noFill/>
        </p:spPr>
        <p:txBody>
          <a:bodyPr wrap="square" rtlCol="0">
            <a:spAutoFit/>
          </a:bodyPr>
          <a:lstStyle/>
          <a:p>
            <a:r>
              <a:rPr lang="en-GB" sz="2400" dirty="0" smtClean="0">
                <a:solidFill>
                  <a:schemeClr val="bg1"/>
                </a:solidFill>
              </a:rPr>
              <a:t>Using the resources on your table, have a go at one of these maths problems: </a:t>
            </a:r>
            <a:endParaRPr lang="en-GB" sz="2400" dirty="0">
              <a:solidFill>
                <a:schemeClr val="bg1"/>
              </a:solidFill>
            </a:endParaRPr>
          </a:p>
        </p:txBody>
      </p:sp>
      <p:sp>
        <p:nvSpPr>
          <p:cNvPr id="7" name="TextBox 6"/>
          <p:cNvSpPr txBox="1"/>
          <p:nvPr/>
        </p:nvSpPr>
        <p:spPr>
          <a:xfrm>
            <a:off x="928048" y="3466531"/>
            <a:ext cx="4162567" cy="2585323"/>
          </a:xfrm>
          <a:prstGeom prst="rect">
            <a:avLst/>
          </a:prstGeom>
          <a:noFill/>
          <a:ln>
            <a:solidFill>
              <a:schemeClr val="bg1"/>
            </a:solidFill>
          </a:ln>
        </p:spPr>
        <p:txBody>
          <a:bodyPr wrap="square" rtlCol="0">
            <a:spAutoFit/>
          </a:bodyPr>
          <a:lstStyle/>
          <a:p>
            <a:r>
              <a:rPr lang="en-GB" sz="2400" dirty="0" smtClean="0">
                <a:solidFill>
                  <a:schemeClr val="bg1"/>
                </a:solidFill>
              </a:rPr>
              <a:t>KS1: </a:t>
            </a:r>
          </a:p>
          <a:p>
            <a:endParaRPr lang="en-GB" sz="2400" dirty="0">
              <a:solidFill>
                <a:schemeClr val="bg1"/>
              </a:solidFill>
            </a:endParaRPr>
          </a:p>
          <a:p>
            <a:r>
              <a:rPr lang="en-GB" sz="2400" dirty="0" smtClean="0">
                <a:solidFill>
                  <a:schemeClr val="bg1"/>
                </a:solidFill>
              </a:rPr>
              <a:t>Alice has 23 sweets. Her sister has 34 sweets. How many sweets do they have altogether. </a:t>
            </a:r>
          </a:p>
          <a:p>
            <a:endParaRPr lang="en-GB" dirty="0">
              <a:solidFill>
                <a:schemeClr val="bg1"/>
              </a:solidFill>
            </a:endParaRPr>
          </a:p>
        </p:txBody>
      </p:sp>
      <p:sp>
        <p:nvSpPr>
          <p:cNvPr id="8" name="TextBox 7"/>
          <p:cNvSpPr txBox="1"/>
          <p:nvPr/>
        </p:nvSpPr>
        <p:spPr>
          <a:xfrm>
            <a:off x="6362132" y="3466531"/>
            <a:ext cx="4162567" cy="2677656"/>
          </a:xfrm>
          <a:prstGeom prst="rect">
            <a:avLst/>
          </a:prstGeom>
          <a:noFill/>
          <a:ln>
            <a:solidFill>
              <a:schemeClr val="bg1"/>
            </a:solidFill>
          </a:ln>
        </p:spPr>
        <p:txBody>
          <a:bodyPr wrap="square" rtlCol="0">
            <a:spAutoFit/>
          </a:bodyPr>
          <a:lstStyle/>
          <a:p>
            <a:r>
              <a:rPr lang="en-GB" sz="2400" dirty="0" smtClean="0">
                <a:solidFill>
                  <a:schemeClr val="bg1"/>
                </a:solidFill>
              </a:rPr>
              <a:t>KS2: Fill in the missing boxes.  </a:t>
            </a:r>
          </a:p>
          <a:p>
            <a:endParaRPr lang="en-GB" sz="2400" dirty="0" smtClean="0">
              <a:solidFill>
                <a:schemeClr val="bg1"/>
              </a:solidFill>
            </a:endParaRPr>
          </a:p>
          <a:p>
            <a:endParaRPr lang="en-GB" sz="2400" dirty="0">
              <a:solidFill>
                <a:schemeClr val="bg1"/>
              </a:solidFill>
            </a:endParaRPr>
          </a:p>
          <a:p>
            <a:endParaRPr lang="en-GB" sz="2400" dirty="0" smtClean="0">
              <a:solidFill>
                <a:schemeClr val="bg1"/>
              </a:solidFill>
            </a:endParaRPr>
          </a:p>
          <a:p>
            <a:endParaRPr lang="en-GB" sz="2400" dirty="0">
              <a:solidFill>
                <a:schemeClr val="bg1"/>
              </a:solidFill>
            </a:endParaRPr>
          </a:p>
          <a:p>
            <a:endParaRPr lang="en-GB" sz="2400" dirty="0">
              <a:solidFill>
                <a:schemeClr val="bg1"/>
              </a:solidFill>
            </a:endParaRPr>
          </a:p>
        </p:txBody>
      </p:sp>
      <p:pic>
        <p:nvPicPr>
          <p:cNvPr id="9" name="Picture 8"/>
          <p:cNvPicPr>
            <a:picLocks noChangeAspect="1"/>
          </p:cNvPicPr>
          <p:nvPr/>
        </p:nvPicPr>
        <p:blipFill>
          <a:blip r:embed="rId2"/>
          <a:stretch>
            <a:fillRect/>
          </a:stretch>
        </p:blipFill>
        <p:spPr>
          <a:xfrm>
            <a:off x="7014665" y="4655120"/>
            <a:ext cx="2857500" cy="952500"/>
          </a:xfrm>
          <a:prstGeom prst="rect">
            <a:avLst/>
          </a:prstGeom>
        </p:spPr>
      </p:pic>
    </p:spTree>
    <p:extLst>
      <p:ext uri="{BB962C8B-B14F-4D97-AF65-F5344CB8AC3E}">
        <p14:creationId xmlns:p14="http://schemas.microsoft.com/office/powerpoint/2010/main" val="1508072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188</TotalTime>
  <Words>297</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Welcome to our Parents Maths Workshop</vt:lpstr>
      <vt:lpstr>PowerPoint Presentation</vt:lpstr>
      <vt:lpstr>PowerPoint Presentation</vt:lpstr>
      <vt:lpstr>PowerPoint Presentation</vt:lpstr>
      <vt:lpstr>PowerPoint Presentation</vt:lpstr>
      <vt:lpstr>We want everyone to succeed in Maths.    Numicon allows us to deepen and extend the children’s learning by adopting the  ‘low threshold, high ceiling’ concept where everyone can explore their learning and go further.  Have a look at this clip Fleas in a jar</vt:lpstr>
      <vt:lpstr>We teach whole class Maths lessons to ensure that everyone has the opportunity to go further and so no pupil is ‘set’ like the fleas in the jar.  The important part is expectation. </vt:lpstr>
      <vt:lpstr>Supporting Your Child At Home With Maths. </vt:lpstr>
    </vt:vector>
  </TitlesOfParts>
  <Company>JSPC Computer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Maths Workshop</dc:title>
  <dc:creator>Head</dc:creator>
  <cp:lastModifiedBy>Danielle Grimsey</cp:lastModifiedBy>
  <cp:revision>19</cp:revision>
  <dcterms:created xsi:type="dcterms:W3CDTF">2019-01-16T11:25:53Z</dcterms:created>
  <dcterms:modified xsi:type="dcterms:W3CDTF">2020-01-15T08:08:47Z</dcterms:modified>
</cp:coreProperties>
</file>