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71" r:id="rId5"/>
    <p:sldId id="259" r:id="rId6"/>
    <p:sldId id="260" r:id="rId7"/>
    <p:sldId id="261" r:id="rId8"/>
    <p:sldId id="262" r:id="rId9"/>
    <p:sldId id="268" r:id="rId10"/>
    <p:sldId id="269" r:id="rId11"/>
    <p:sldId id="263" r:id="rId12"/>
    <p:sldId id="264" r:id="rId13"/>
    <p:sldId id="265"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2" autoAdjust="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409720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A0A80E38-3E14-4DE1-BD36-BDBF7CE83D89}"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50490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2506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1808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316327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4950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3513713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130164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253479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260389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80E38-3E14-4DE1-BD36-BDBF7CE83D8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36088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A80E38-3E14-4DE1-BD36-BDBF7CE83D89}"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398884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A80E38-3E14-4DE1-BD36-BDBF7CE83D89}" type="datetimeFigureOut">
              <a:rPr lang="en-GB" smtClean="0"/>
              <a:t>16/06/2022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350140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A80E38-3E14-4DE1-BD36-BDBF7CE83D89}"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118515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80E38-3E14-4DE1-BD36-BDBF7CE83D89}" type="datetimeFigureOut">
              <a:rPr lang="en-GB" smtClean="0"/>
              <a:t>16/06/2022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139051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A80E38-3E14-4DE1-BD36-BDBF7CE83D89}"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127914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A80E38-3E14-4DE1-BD36-BDBF7CE83D89}" type="datetimeFigureOut">
              <a:rPr lang="en-GB" smtClean="0"/>
              <a:t>16/06/2022</a:t>
            </a:fld>
            <a:endParaRPr lang="en-GB"/>
          </a:p>
        </p:txBody>
      </p:sp>
      <p:sp>
        <p:nvSpPr>
          <p:cNvPr id="6" name="Footer Placeholder 5"/>
          <p:cNvSpPr>
            <a:spLocks noGrp="1"/>
          </p:cNvSpPr>
          <p:nvPr>
            <p:ph type="ftr" sz="quarter" idx="11"/>
          </p:nvPr>
        </p:nvSpPr>
        <p:spPr>
          <a:xfrm>
            <a:off x="533400" y="6172200"/>
            <a:ext cx="5811724" cy="365125"/>
          </a:xfrm>
        </p:spPr>
        <p:txBody>
          <a:bodyPr/>
          <a:lstStyle/>
          <a:p>
            <a:endParaRPr lang="en-GB"/>
          </a:p>
        </p:txBody>
      </p:sp>
      <p:sp>
        <p:nvSpPr>
          <p:cNvPr id="7" name="Slide Number Placeholder 6"/>
          <p:cNvSpPr>
            <a:spLocks noGrp="1"/>
          </p:cNvSpPr>
          <p:nvPr>
            <p:ph type="sldNum" sz="quarter" idx="12"/>
          </p:nvPr>
        </p:nvSpPr>
        <p:spPr/>
        <p:txBody>
          <a:bodyPr/>
          <a:lstStyle/>
          <a:p>
            <a:fld id="{D7B3E02C-F8FE-44F7-B9CB-FB2BDEC9C827}" type="slidenum">
              <a:rPr lang="en-GB" smtClean="0"/>
              <a:t>‹#›</a:t>
            </a:fld>
            <a:endParaRPr lang="en-GB"/>
          </a:p>
        </p:txBody>
      </p:sp>
    </p:spTree>
    <p:extLst>
      <p:ext uri="{BB962C8B-B14F-4D97-AF65-F5344CB8AC3E}">
        <p14:creationId xmlns:p14="http://schemas.microsoft.com/office/powerpoint/2010/main" val="12775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0A80E38-3E14-4DE1-BD36-BDBF7CE83D89}" type="datetimeFigureOut">
              <a:rPr lang="en-GB" smtClean="0"/>
              <a:t>16/06/2022</a:t>
            </a:fld>
            <a:endParaRPr lang="en-GB"/>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7B3E02C-F8FE-44F7-B9CB-FB2BDEC9C827}" type="slidenum">
              <a:rPr lang="en-GB" smtClean="0"/>
              <a:t>‹#›</a:t>
            </a:fld>
            <a:endParaRPr lang="en-GB"/>
          </a:p>
        </p:txBody>
      </p:sp>
    </p:spTree>
    <p:extLst>
      <p:ext uri="{BB962C8B-B14F-4D97-AF65-F5344CB8AC3E}">
        <p14:creationId xmlns:p14="http://schemas.microsoft.com/office/powerpoint/2010/main" val="1202435441"/>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8229600" cy="1540768"/>
          </a:xfrm>
        </p:spPr>
        <p:txBody>
          <a:bodyPr>
            <a:noAutofit/>
          </a:bodyPr>
          <a:lstStyle/>
          <a:p>
            <a:pPr algn="ctr"/>
            <a:r>
              <a:rPr lang="en-GB" dirty="0" smtClean="0">
                <a:solidFill>
                  <a:schemeClr val="bg1"/>
                </a:solidFill>
              </a:rPr>
              <a:t>Welcome to</a:t>
            </a:r>
            <a:br>
              <a:rPr lang="en-GB" dirty="0" smtClean="0">
                <a:solidFill>
                  <a:schemeClr val="bg1"/>
                </a:solidFill>
              </a:rPr>
            </a:br>
            <a:r>
              <a:rPr lang="en-GB" dirty="0" smtClean="0">
                <a:solidFill>
                  <a:schemeClr val="bg1"/>
                </a:solidFill>
              </a:rPr>
              <a:t>Bartons </a:t>
            </a:r>
            <a:r>
              <a:rPr lang="en-GB" dirty="0" err="1" smtClean="0">
                <a:solidFill>
                  <a:schemeClr val="bg1"/>
                </a:solidFill>
              </a:rPr>
              <a:t>primaryschool</a:t>
            </a:r>
            <a:endParaRPr lang="en-GB" dirty="0">
              <a:solidFill>
                <a:schemeClr val="bg1"/>
              </a:solidFill>
            </a:endParaRPr>
          </a:p>
        </p:txBody>
      </p:sp>
      <p:pic>
        <p:nvPicPr>
          <p:cNvPr id="4" name="Picture 3" descr="C:\Users\head\AppData\Local\Microsoft\Windows\Temporary Internet Files\Content.Outlook\N72MT893\NUM_AdvocateSchool_LOGO (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7829" y="5212114"/>
            <a:ext cx="1962414" cy="1181739"/>
          </a:xfrm>
          <a:prstGeom prst="rect">
            <a:avLst/>
          </a:prstGeom>
          <a:noFill/>
          <a:ln>
            <a:noFill/>
          </a:ln>
        </p:spPr>
      </p:pic>
      <p:pic>
        <p:nvPicPr>
          <p:cNvPr id="5" name="Picture 4" descr="Image result for working with others logo"/>
          <p:cNvPicPr/>
          <p:nvPr/>
        </p:nvPicPr>
        <p:blipFill rotWithShape="1">
          <a:blip r:embed="rId3" cstate="print">
            <a:extLst>
              <a:ext uri="{28A0092B-C50C-407E-A947-70E740481C1C}">
                <a14:useLocalDpi xmlns:a14="http://schemas.microsoft.com/office/drawing/2010/main" val="0"/>
              </a:ext>
            </a:extLst>
          </a:blip>
          <a:srcRect l="11304" b="9797"/>
          <a:stretch/>
        </p:blipFill>
        <p:spPr bwMode="auto">
          <a:xfrm>
            <a:off x="7793495" y="96703"/>
            <a:ext cx="1228557" cy="903850"/>
          </a:xfrm>
          <a:prstGeom prst="rect">
            <a:avLst/>
          </a:prstGeom>
          <a:noFill/>
          <a:ln>
            <a:noFill/>
          </a:ln>
          <a:extLst>
            <a:ext uri="{53640926-AAD7-44D8-BBD7-CCE9431645EC}">
              <a14:shadowObscured xmlns:a14="http://schemas.microsoft.com/office/drawing/2010/main"/>
            </a:ext>
          </a:extLst>
        </p:spPr>
      </p:pic>
      <p:pic>
        <p:nvPicPr>
          <p:cNvPr id="6" name="Picture 5" descr="Image result for Ofsted good icon&quot;"/>
          <p:cNvPicPr/>
          <p:nvPr/>
        </p:nvPicPr>
        <p:blipFill>
          <a:blip r:embed="rId4">
            <a:extLst>
              <a:ext uri="{28A0092B-C50C-407E-A947-70E740481C1C}">
                <a14:useLocalDpi xmlns:a14="http://schemas.microsoft.com/office/drawing/2010/main" val="0"/>
              </a:ext>
            </a:extLst>
          </a:blip>
          <a:srcRect/>
          <a:stretch>
            <a:fillRect/>
          </a:stretch>
        </p:blipFill>
        <p:spPr bwMode="auto">
          <a:xfrm>
            <a:off x="179512" y="103821"/>
            <a:ext cx="1728192" cy="783195"/>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3495" y="1736539"/>
            <a:ext cx="2511081" cy="251108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4392108"/>
            <a:ext cx="2664296" cy="200174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68" y="1844824"/>
            <a:ext cx="2237544" cy="2111711"/>
          </a:xfrm>
          <a:prstGeom prst="rect">
            <a:avLst/>
          </a:prstGeom>
        </p:spPr>
      </p:pic>
      <p:pic>
        <p:nvPicPr>
          <p:cNvPr id="3074" name="Picture 2" descr="https://eschoolscore.blob.core.windows.net/production/schools/2031/users/1795064/q4o4EVkh2a?sv=2018-11-09&amp;ss=b&amp;srt=o&amp;sp=r&amp;st=2017-02-23T00:00:00Z&amp;se=2022-06-15T12:24:18Z&amp;spr=https&amp;sig=xp4jFu4X8UG6dUduAGoyAoBESZ38%2BEDmYc%2F5pFTfn%2Fk%3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4427913"/>
            <a:ext cx="1584176" cy="21122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t="21572"/>
          <a:stretch/>
        </p:blipFill>
        <p:spPr>
          <a:xfrm>
            <a:off x="6350705" y="1844824"/>
            <a:ext cx="2346439" cy="2264010"/>
          </a:xfrm>
          <a:prstGeom prst="rect">
            <a:avLst/>
          </a:prstGeom>
        </p:spPr>
      </p:pic>
    </p:spTree>
    <p:extLst>
      <p:ext uri="{BB962C8B-B14F-4D97-AF65-F5344CB8AC3E}">
        <p14:creationId xmlns:p14="http://schemas.microsoft.com/office/powerpoint/2010/main" val="362704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0223" y="260648"/>
            <a:ext cx="8064896" cy="13080504"/>
          </a:xfrm>
          <a:prstGeom prst="rect">
            <a:avLst/>
          </a:prstGeom>
          <a:noFill/>
        </p:spPr>
        <p:txBody>
          <a:bodyPr wrap="square" rtlCol="0">
            <a:spAutoFit/>
          </a:bodyPr>
          <a:lstStyle/>
          <a:p>
            <a:pPr algn="ctr"/>
            <a:r>
              <a:rPr lang="en-GB" sz="2800" b="1" dirty="0" smtClean="0">
                <a:solidFill>
                  <a:schemeClr val="bg1"/>
                </a:solidFill>
                <a:latin typeface="+mj-lt"/>
              </a:rPr>
              <a:t>Useful Info</a:t>
            </a:r>
          </a:p>
          <a:p>
            <a:endParaRPr lang="en-GB" sz="2400" b="1" dirty="0" smtClean="0">
              <a:solidFill>
                <a:schemeClr val="bg1"/>
              </a:solidFill>
              <a:latin typeface="+mj-lt"/>
            </a:endParaRPr>
          </a:p>
          <a:p>
            <a:pPr marL="342900" indent="-342900">
              <a:buFont typeface="Arial" pitchFamily="34" charset="0"/>
              <a:buChar char="•"/>
            </a:pPr>
            <a:r>
              <a:rPr lang="en-GB" sz="2000" b="1" dirty="0" err="1" smtClean="0">
                <a:solidFill>
                  <a:schemeClr val="bg1"/>
                </a:solidFill>
                <a:latin typeface="+mj-lt"/>
              </a:rPr>
              <a:t>Bartons</a:t>
            </a:r>
            <a:r>
              <a:rPr lang="en-GB" sz="2000" b="1" dirty="0" smtClean="0">
                <a:solidFill>
                  <a:schemeClr val="bg1"/>
                </a:solidFill>
                <a:latin typeface="+mj-lt"/>
              </a:rPr>
              <a:t> has a parent information communication facility </a:t>
            </a:r>
            <a:r>
              <a:rPr lang="en-GB" sz="2000" b="1" dirty="0" err="1" smtClean="0">
                <a:solidFill>
                  <a:schemeClr val="bg1"/>
                </a:solidFill>
                <a:latin typeface="+mj-lt"/>
              </a:rPr>
              <a:t>ParentMail</a:t>
            </a:r>
            <a:r>
              <a:rPr lang="en-GB" sz="2000" b="1" dirty="0" smtClean="0">
                <a:solidFill>
                  <a:schemeClr val="bg1"/>
                </a:solidFill>
                <a:latin typeface="+mj-lt"/>
              </a:rPr>
              <a:t> which is a main point of contact from us to you. Please ensure we have an up to date mobile number and emails address for you where we can contact you to keep up to date with information i.e. school closures, special events, notices. There is an App for </a:t>
            </a:r>
            <a:r>
              <a:rPr lang="en-GB" sz="2000" b="1" dirty="0" err="1" smtClean="0">
                <a:solidFill>
                  <a:schemeClr val="bg1"/>
                </a:solidFill>
                <a:latin typeface="+mj-lt"/>
              </a:rPr>
              <a:t>ParentMail</a:t>
            </a:r>
            <a:r>
              <a:rPr lang="en-GB" sz="2000" b="1" dirty="0" smtClean="0">
                <a:solidFill>
                  <a:schemeClr val="bg1"/>
                </a:solidFill>
                <a:latin typeface="+mj-lt"/>
              </a:rPr>
              <a:t> which is very useful for receiving instant messages. </a:t>
            </a:r>
          </a:p>
          <a:p>
            <a:endParaRPr lang="en-GB" sz="2000" b="1" dirty="0" smtClean="0">
              <a:solidFill>
                <a:schemeClr val="bg1"/>
              </a:solidFill>
              <a:latin typeface="+mj-lt"/>
            </a:endParaRPr>
          </a:p>
          <a:p>
            <a:pPr marL="342900" indent="-342900">
              <a:buFont typeface="Arial" pitchFamily="34" charset="0"/>
              <a:buChar char="•"/>
            </a:pPr>
            <a:r>
              <a:rPr lang="en-GB" sz="2000" b="1" dirty="0" smtClean="0">
                <a:solidFill>
                  <a:schemeClr val="bg1"/>
                </a:solidFill>
                <a:latin typeface="+mj-lt"/>
              </a:rPr>
              <a:t>Social Media – </a:t>
            </a:r>
            <a:r>
              <a:rPr lang="en-GB" sz="2000" b="1" dirty="0" err="1" smtClean="0">
                <a:solidFill>
                  <a:schemeClr val="bg1"/>
                </a:solidFill>
                <a:latin typeface="+mj-lt"/>
              </a:rPr>
              <a:t>Bartons</a:t>
            </a:r>
            <a:r>
              <a:rPr lang="en-GB" sz="2000" b="1" dirty="0" smtClean="0">
                <a:solidFill>
                  <a:schemeClr val="bg1"/>
                </a:solidFill>
                <a:latin typeface="+mj-lt"/>
              </a:rPr>
              <a:t> has  a strict policy about the use of social media. The policy can be viewed on the school website. Not all parents give permission for photographs to be used online so filming and photographs of other children is restricted i.e. class assemblies, sports day. The school has always had a great relationship with parents and so if there are any concerns, please come and speak to us directly rather than take to social media. The Governing Body and LA take a strong view of comments made about staff which is of a derogatory nature. </a:t>
            </a:r>
          </a:p>
          <a:p>
            <a:endParaRPr lang="en-GB" sz="2400" b="1" dirty="0" smtClean="0">
              <a:solidFill>
                <a:schemeClr val="bg1"/>
              </a:solidFill>
              <a:latin typeface="+mj-lt"/>
            </a:endParaRPr>
          </a:p>
          <a:p>
            <a:pPr marL="342900" indent="-342900">
              <a:buFont typeface="Arial" pitchFamily="34" charset="0"/>
              <a:buChar char="•"/>
            </a:pPr>
            <a:endParaRPr lang="en-GB" sz="2400" b="1" dirty="0" smtClean="0">
              <a:solidFill>
                <a:schemeClr val="bg1"/>
              </a:solidFill>
              <a:latin typeface="+mj-lt"/>
            </a:endParaRPr>
          </a:p>
          <a:p>
            <a:pPr marL="457200" indent="-457200">
              <a:buFont typeface="Arial" pitchFamily="34" charset="0"/>
              <a:buChar char="•"/>
            </a:pPr>
            <a:endParaRPr lang="en-GB" sz="2400" b="1" dirty="0" smtClean="0">
              <a:solidFill>
                <a:schemeClr val="bg1"/>
              </a:solidFill>
              <a:latin typeface="+mj-lt"/>
            </a:endParaRPr>
          </a:p>
          <a:p>
            <a:pPr marL="457200" indent="-457200">
              <a:buFont typeface="Arial" pitchFamily="34" charset="0"/>
              <a:buChar char="•"/>
            </a:pPr>
            <a:endParaRPr lang="en-GB" sz="2400" b="1" dirty="0" smtClean="0">
              <a:solidFill>
                <a:schemeClr val="bg1"/>
              </a:solidFill>
              <a:latin typeface="+mj-lt"/>
            </a:endParaRPr>
          </a:p>
          <a:p>
            <a:pPr algn="ct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dirty="0" smtClean="0">
              <a:solidFill>
                <a:schemeClr val="bg1"/>
              </a:solidFill>
              <a:latin typeface="+mj-lt"/>
            </a:endParaRPr>
          </a:p>
          <a:p>
            <a:pPr marL="457200" indent="-457200">
              <a:buFont typeface="Arial" pitchFamily="34" charset="0"/>
              <a:buChar char="•"/>
            </a:pPr>
            <a:endParaRPr lang="en-GB" sz="2800" dirty="0">
              <a:solidFill>
                <a:schemeClr val="bg1"/>
              </a:solidFill>
              <a:latin typeface="+mj-lt"/>
            </a:endParaRPr>
          </a:p>
        </p:txBody>
      </p:sp>
    </p:spTree>
    <p:extLst>
      <p:ext uri="{BB962C8B-B14F-4D97-AF65-F5344CB8AC3E}">
        <p14:creationId xmlns:p14="http://schemas.microsoft.com/office/powerpoint/2010/main" val="1852839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188640"/>
            <a:ext cx="5616624" cy="5863144"/>
          </a:xfrm>
          <a:prstGeom prst="rect">
            <a:avLst/>
          </a:prstGeom>
          <a:noFill/>
        </p:spPr>
        <p:txBody>
          <a:bodyPr wrap="square" rtlCol="0">
            <a:spAutoFit/>
          </a:bodyPr>
          <a:lstStyle/>
          <a:p>
            <a:pPr algn="ctr"/>
            <a:r>
              <a:rPr lang="en-GB" sz="2800" b="1" dirty="0" smtClean="0">
                <a:solidFill>
                  <a:schemeClr val="bg1"/>
                </a:solidFill>
                <a:latin typeface="+mj-lt"/>
              </a:rPr>
              <a:t>School Lunches</a:t>
            </a:r>
            <a:r>
              <a:rPr lang="en-GB" sz="2800" dirty="0" smtClean="0">
                <a:solidFill>
                  <a:schemeClr val="bg1"/>
                </a:solidFill>
                <a:latin typeface="+mj-lt"/>
              </a:rPr>
              <a:t> </a:t>
            </a:r>
          </a:p>
          <a:p>
            <a:pPr algn="ctr"/>
            <a:endParaRPr lang="en-GB" sz="1100" dirty="0">
              <a:solidFill>
                <a:schemeClr val="bg1"/>
              </a:solidFill>
              <a:latin typeface="+mj-lt"/>
            </a:endParaRPr>
          </a:p>
          <a:p>
            <a:pPr marL="457200" indent="-457200">
              <a:buFont typeface="Arial" pitchFamily="34" charset="0"/>
              <a:buChar char="•"/>
            </a:pPr>
            <a:r>
              <a:rPr lang="en-GB" sz="2400" b="1" dirty="0" smtClean="0">
                <a:solidFill>
                  <a:schemeClr val="bg1"/>
                </a:solidFill>
                <a:latin typeface="+mj-lt"/>
              </a:rPr>
              <a:t>All Year R, 1 and 2 pupils are entitled to a free hot lunch called the Universal Free School Meal. </a:t>
            </a:r>
          </a:p>
          <a:p>
            <a:pPr marL="457200" indent="-457200">
              <a:buFont typeface="Arial" pitchFamily="34" charset="0"/>
              <a:buChar char="•"/>
            </a:pPr>
            <a:endParaRPr lang="en-GB" sz="2400" b="1" dirty="0" smtClean="0">
              <a:solidFill>
                <a:schemeClr val="bg1"/>
              </a:solidFill>
              <a:latin typeface="+mj-lt"/>
            </a:endParaRPr>
          </a:p>
          <a:p>
            <a:pPr marL="457200" indent="-457200">
              <a:buFont typeface="Arial" pitchFamily="34" charset="0"/>
              <a:buChar char="•"/>
            </a:pPr>
            <a:r>
              <a:rPr lang="en-GB" sz="2400" b="1" dirty="0" smtClean="0">
                <a:solidFill>
                  <a:schemeClr val="bg1"/>
                </a:solidFill>
                <a:latin typeface="+mj-lt"/>
              </a:rPr>
              <a:t>Menus can be viewed on the </a:t>
            </a:r>
            <a:r>
              <a:rPr lang="en-GB" sz="2400" b="1" dirty="0" err="1" smtClean="0">
                <a:solidFill>
                  <a:schemeClr val="bg1"/>
                </a:solidFill>
                <a:latin typeface="+mj-lt"/>
              </a:rPr>
              <a:t>Chartwells</a:t>
            </a:r>
            <a:r>
              <a:rPr lang="en-GB" sz="2400" b="1" dirty="0" smtClean="0">
                <a:solidFill>
                  <a:schemeClr val="bg1"/>
                </a:solidFill>
                <a:latin typeface="+mj-lt"/>
              </a:rPr>
              <a:t> website. </a:t>
            </a:r>
          </a:p>
          <a:p>
            <a:pPr marL="457200" indent="-457200">
              <a:buFont typeface="Arial" pitchFamily="34" charset="0"/>
              <a:buChar char="•"/>
            </a:pPr>
            <a:endParaRPr lang="en-GB" sz="2400" b="1" dirty="0" smtClean="0">
              <a:solidFill>
                <a:schemeClr val="bg1"/>
              </a:solidFill>
              <a:latin typeface="+mj-lt"/>
            </a:endParaRPr>
          </a:p>
          <a:p>
            <a:pPr marL="457200" indent="-457200">
              <a:buFont typeface="Arial" pitchFamily="34" charset="0"/>
              <a:buChar char="•"/>
            </a:pPr>
            <a:r>
              <a:rPr lang="en-GB" sz="2400" b="1" dirty="0" smtClean="0">
                <a:solidFill>
                  <a:schemeClr val="bg1"/>
                </a:solidFill>
                <a:latin typeface="+mj-lt"/>
              </a:rPr>
              <a:t>Special diets can be catered for but </a:t>
            </a:r>
            <a:r>
              <a:rPr lang="en-GB" sz="2400" b="1" u="sng" dirty="0" smtClean="0">
                <a:solidFill>
                  <a:schemeClr val="bg1"/>
                </a:solidFill>
                <a:latin typeface="+mj-lt"/>
              </a:rPr>
              <a:t>parents</a:t>
            </a:r>
            <a:r>
              <a:rPr lang="en-GB" sz="2400" b="1" dirty="0" smtClean="0">
                <a:solidFill>
                  <a:schemeClr val="bg1"/>
                </a:solidFill>
                <a:latin typeface="+mj-lt"/>
              </a:rPr>
              <a:t> must contact </a:t>
            </a:r>
            <a:r>
              <a:rPr lang="en-GB" sz="2400" b="1" dirty="0" err="1" smtClean="0">
                <a:solidFill>
                  <a:schemeClr val="bg1"/>
                </a:solidFill>
                <a:latin typeface="+mj-lt"/>
              </a:rPr>
              <a:t>Chartwells</a:t>
            </a:r>
            <a:r>
              <a:rPr lang="en-GB" sz="2400" b="1" dirty="0" smtClean="0">
                <a:solidFill>
                  <a:schemeClr val="bg1"/>
                </a:solidFill>
                <a:latin typeface="+mj-lt"/>
              </a:rPr>
              <a:t> themselves.</a:t>
            </a:r>
          </a:p>
          <a:p>
            <a:pPr marL="457200" indent="-457200">
              <a:buFont typeface="Arial" pitchFamily="34" charset="0"/>
              <a:buChar char="•"/>
            </a:pPr>
            <a:endParaRPr lang="en-GB" sz="2400" b="1" dirty="0" smtClean="0">
              <a:solidFill>
                <a:schemeClr val="bg1"/>
              </a:solidFill>
              <a:latin typeface="+mj-lt"/>
            </a:endParaRPr>
          </a:p>
          <a:p>
            <a:pPr marL="457200" indent="-457200">
              <a:buFont typeface="Arial" pitchFamily="34" charset="0"/>
              <a:buChar char="•"/>
            </a:pPr>
            <a:r>
              <a:rPr lang="en-GB" sz="2400" b="1" dirty="0" smtClean="0">
                <a:solidFill>
                  <a:schemeClr val="bg1"/>
                </a:solidFill>
                <a:latin typeface="+mj-lt"/>
              </a:rPr>
              <a:t> Please make sure you have told us whether you will be taking up this entitlement or not.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8540" y="584684"/>
            <a:ext cx="3744416" cy="2808312"/>
          </a:xfrm>
          <a:prstGeom prst="rect">
            <a:avLst/>
          </a:prstGeom>
        </p:spPr>
      </p:pic>
    </p:spTree>
    <p:extLst>
      <p:ext uri="{BB962C8B-B14F-4D97-AF65-F5344CB8AC3E}">
        <p14:creationId xmlns:p14="http://schemas.microsoft.com/office/powerpoint/2010/main" val="3710326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856984" cy="6986528"/>
          </a:xfrm>
          <a:prstGeom prst="rect">
            <a:avLst/>
          </a:prstGeom>
          <a:noFill/>
        </p:spPr>
        <p:txBody>
          <a:bodyPr wrap="square" rtlCol="0">
            <a:spAutoFit/>
          </a:bodyPr>
          <a:lstStyle/>
          <a:p>
            <a:pPr algn="ctr"/>
            <a:r>
              <a:rPr lang="en-GB" sz="2800" b="1" dirty="0" smtClean="0">
                <a:solidFill>
                  <a:schemeClr val="bg1"/>
                </a:solidFill>
                <a:latin typeface="+mj-lt"/>
              </a:rPr>
              <a:t>School Uniform</a:t>
            </a:r>
          </a:p>
          <a:p>
            <a:pPr algn="ctr"/>
            <a:endParaRPr lang="en-GB" sz="1100" b="1" dirty="0">
              <a:solidFill>
                <a:schemeClr val="bg1"/>
              </a:solidFill>
              <a:latin typeface="+mj-lt"/>
            </a:endParaRPr>
          </a:p>
          <a:p>
            <a:pPr marL="457200" indent="-457200" algn="ctr">
              <a:buFont typeface="Arial" panose="020B0604020202020204" pitchFamily="34" charset="0"/>
              <a:buChar char="•"/>
            </a:pPr>
            <a:r>
              <a:rPr lang="en-GB" sz="2400" b="1" dirty="0" smtClean="0">
                <a:solidFill>
                  <a:schemeClr val="bg1"/>
                </a:solidFill>
                <a:latin typeface="+mj-lt"/>
              </a:rPr>
              <a:t>Our uniform is a dark blue </a:t>
            </a:r>
            <a:r>
              <a:rPr lang="en-GB" sz="2400" b="1" dirty="0" err="1" smtClean="0">
                <a:solidFill>
                  <a:schemeClr val="bg1"/>
                </a:solidFill>
                <a:latin typeface="+mj-lt"/>
              </a:rPr>
              <a:t>Bartons</a:t>
            </a:r>
            <a:r>
              <a:rPr lang="en-GB" sz="2400" b="1" dirty="0" smtClean="0">
                <a:solidFill>
                  <a:schemeClr val="bg1"/>
                </a:solidFill>
                <a:latin typeface="+mj-lt"/>
              </a:rPr>
              <a:t> sweatshirt/cardigan with a white </a:t>
            </a:r>
            <a:r>
              <a:rPr lang="en-GB" sz="2400" b="1" dirty="0" err="1" smtClean="0">
                <a:solidFill>
                  <a:schemeClr val="bg1"/>
                </a:solidFill>
                <a:latin typeface="+mj-lt"/>
              </a:rPr>
              <a:t>Bartons</a:t>
            </a:r>
            <a:r>
              <a:rPr lang="en-GB" sz="2400" b="1" dirty="0" smtClean="0">
                <a:solidFill>
                  <a:schemeClr val="bg1"/>
                </a:solidFill>
                <a:latin typeface="+mj-lt"/>
              </a:rPr>
              <a:t> polo shirt.</a:t>
            </a:r>
          </a:p>
          <a:p>
            <a:pPr marL="457200" indent="-457200" algn="ctr">
              <a:buFont typeface="Arial" panose="020B0604020202020204" pitchFamily="34" charset="0"/>
              <a:buChar char="•"/>
            </a:pPr>
            <a:r>
              <a:rPr lang="en-GB" sz="2400" b="1" dirty="0" smtClean="0">
                <a:solidFill>
                  <a:schemeClr val="bg1"/>
                </a:solidFill>
                <a:latin typeface="+mj-lt"/>
              </a:rPr>
              <a:t>School trousers, shorts and skirts must be grey. Please do not buy BLACK. </a:t>
            </a:r>
          </a:p>
          <a:p>
            <a:pPr marL="457200" indent="-457200" algn="ctr">
              <a:buFont typeface="Arial" panose="020B0604020202020204" pitchFamily="34" charset="0"/>
              <a:buChar char="•"/>
            </a:pPr>
            <a:r>
              <a:rPr lang="en-GB" sz="2400" b="1" dirty="0">
                <a:solidFill>
                  <a:schemeClr val="bg1"/>
                </a:solidFill>
              </a:rPr>
              <a:t>Uniform and P.E kit can be ordered from JW Sports (in Bognor High Street</a:t>
            </a:r>
            <a:r>
              <a:rPr lang="en-GB" sz="2400" b="1" dirty="0" smtClean="0">
                <a:solidFill>
                  <a:schemeClr val="bg1"/>
                </a:solidFill>
              </a:rPr>
              <a:t>).</a:t>
            </a:r>
          </a:p>
          <a:p>
            <a:pPr marL="457200" indent="-457200" algn="ctr">
              <a:buFont typeface="Arial" panose="020B0604020202020204" pitchFamily="34" charset="0"/>
              <a:buChar char="•"/>
            </a:pPr>
            <a:r>
              <a:rPr lang="en-GB" sz="2400" b="1" dirty="0" smtClean="0">
                <a:solidFill>
                  <a:schemeClr val="bg1"/>
                </a:solidFill>
              </a:rPr>
              <a:t>For P.E the children need a house t-shirt, dark plain shorts and trainers. Dark fleece and joggers can be worn in the colder months.</a:t>
            </a:r>
            <a:endParaRPr lang="en-GB" sz="2400" b="1" dirty="0" smtClean="0">
              <a:solidFill>
                <a:schemeClr val="bg1"/>
              </a:solidFill>
              <a:latin typeface="+mj-lt"/>
            </a:endParaRPr>
          </a:p>
          <a:p>
            <a:pPr marL="457200" indent="-457200" algn="ctr">
              <a:buFont typeface="Arial" panose="020B0604020202020204" pitchFamily="34" charset="0"/>
              <a:buChar char="•"/>
            </a:pPr>
            <a:r>
              <a:rPr lang="en-GB" sz="2400" b="1" dirty="0" smtClean="0">
                <a:solidFill>
                  <a:schemeClr val="bg1"/>
                </a:solidFill>
                <a:latin typeface="+mj-lt"/>
              </a:rPr>
              <a:t>Children must wear black sensible school shoes (not boots) to school. </a:t>
            </a:r>
            <a:r>
              <a:rPr lang="en-GB" sz="2400" b="1" u="sng" dirty="0" smtClean="0">
                <a:solidFill>
                  <a:schemeClr val="bg1"/>
                </a:solidFill>
                <a:latin typeface="+mj-lt"/>
              </a:rPr>
              <a:t>Trainers are not allowed</a:t>
            </a:r>
            <a:r>
              <a:rPr lang="en-GB" sz="2400" b="1" dirty="0" smtClean="0">
                <a:solidFill>
                  <a:schemeClr val="bg1"/>
                </a:solidFill>
                <a:latin typeface="+mj-lt"/>
              </a:rPr>
              <a:t>. </a:t>
            </a:r>
          </a:p>
          <a:p>
            <a:pPr marL="457200" indent="-457200" algn="ctr">
              <a:buFont typeface="Arial" panose="020B0604020202020204" pitchFamily="34" charset="0"/>
              <a:buChar char="•"/>
            </a:pPr>
            <a:r>
              <a:rPr lang="en-GB" sz="2400" b="1" dirty="0" smtClean="0">
                <a:solidFill>
                  <a:schemeClr val="bg1"/>
                </a:solidFill>
                <a:latin typeface="+mj-lt"/>
              </a:rPr>
              <a:t>Children with long hair must have it tied back. </a:t>
            </a:r>
          </a:p>
          <a:p>
            <a:pPr marL="457200" indent="-457200" algn="ctr">
              <a:buFont typeface="Arial" panose="020B0604020202020204" pitchFamily="34" charset="0"/>
              <a:buChar char="•"/>
            </a:pPr>
            <a:r>
              <a:rPr lang="en-GB" sz="2400" b="1" dirty="0" smtClean="0">
                <a:solidFill>
                  <a:schemeClr val="bg1"/>
                </a:solidFill>
                <a:latin typeface="+mj-lt"/>
              </a:rPr>
              <a:t>No jewellery must be worn (only small stud earrings).</a:t>
            </a:r>
          </a:p>
          <a:p>
            <a:pPr marL="457200" indent="-457200" algn="ctr">
              <a:buFont typeface="Arial" panose="020B0604020202020204" pitchFamily="34" charset="0"/>
              <a:buChar char="•"/>
            </a:pPr>
            <a:r>
              <a:rPr lang="en-GB" sz="2400" b="1" u="sng" dirty="0" smtClean="0">
                <a:solidFill>
                  <a:schemeClr val="bg1"/>
                </a:solidFill>
                <a:latin typeface="+mj-lt"/>
              </a:rPr>
              <a:t>NO</a:t>
            </a:r>
            <a:r>
              <a:rPr lang="en-GB" sz="2400" b="1" dirty="0" smtClean="0">
                <a:solidFill>
                  <a:schemeClr val="bg1"/>
                </a:solidFill>
                <a:latin typeface="+mj-lt"/>
              </a:rPr>
              <a:t> jewellery is allowed for P.E lessons.</a:t>
            </a:r>
          </a:p>
          <a:p>
            <a:pPr algn="ctr"/>
            <a:endParaRPr lang="en-GB" sz="2800" b="1" dirty="0" smtClean="0">
              <a:solidFill>
                <a:schemeClr val="bg1"/>
              </a:solidFill>
              <a:latin typeface="+mj-lt"/>
            </a:endParaRPr>
          </a:p>
          <a:p>
            <a:pPr algn="ctr"/>
            <a:r>
              <a:rPr lang="en-GB" sz="2800" b="1" dirty="0" smtClean="0">
                <a:solidFill>
                  <a:schemeClr val="bg1"/>
                </a:solidFill>
                <a:latin typeface="+mj-lt"/>
              </a:rPr>
              <a:t> </a:t>
            </a:r>
            <a:endParaRPr lang="en-GB" sz="2800" b="1" dirty="0">
              <a:solidFill>
                <a:schemeClr val="bg1"/>
              </a:solidFill>
              <a:latin typeface="+mj-lt"/>
            </a:endParaRPr>
          </a:p>
        </p:txBody>
      </p:sp>
    </p:spTree>
    <p:extLst>
      <p:ext uri="{BB962C8B-B14F-4D97-AF65-F5344CB8AC3E}">
        <p14:creationId xmlns:p14="http://schemas.microsoft.com/office/powerpoint/2010/main" val="3905373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352928" cy="6801862"/>
          </a:xfrm>
          <a:prstGeom prst="rect">
            <a:avLst/>
          </a:prstGeom>
          <a:noFill/>
        </p:spPr>
        <p:txBody>
          <a:bodyPr wrap="square" rtlCol="0">
            <a:spAutoFit/>
          </a:bodyPr>
          <a:lstStyle/>
          <a:p>
            <a:pPr algn="ctr"/>
            <a:endParaRPr lang="en-GB" sz="2800" b="1" dirty="0" smtClean="0">
              <a:solidFill>
                <a:schemeClr val="bg1"/>
              </a:solidFill>
              <a:latin typeface="+mj-lt"/>
            </a:endParaRPr>
          </a:p>
          <a:p>
            <a:pPr algn="ct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algn="ctr"/>
            <a:endParaRPr lang="en-GB" sz="2400" b="1" dirty="0" smtClean="0">
              <a:solidFill>
                <a:schemeClr val="bg1"/>
              </a:solidFill>
              <a:latin typeface="+mj-lt"/>
            </a:endParaRPr>
          </a:p>
          <a:p>
            <a:pPr algn="ctr"/>
            <a:r>
              <a:rPr lang="en-GB" sz="2400" b="1" dirty="0" smtClean="0">
                <a:solidFill>
                  <a:schemeClr val="bg1"/>
                </a:solidFill>
                <a:latin typeface="+mj-lt"/>
              </a:rPr>
              <a:t>We have a very active Friends group (</a:t>
            </a:r>
            <a:r>
              <a:rPr lang="en-GB" sz="2400" b="1" dirty="0" err="1" smtClean="0">
                <a:solidFill>
                  <a:schemeClr val="bg1"/>
                </a:solidFill>
                <a:latin typeface="+mj-lt"/>
              </a:rPr>
              <a:t>FoBs</a:t>
            </a:r>
            <a:r>
              <a:rPr lang="en-GB" sz="2400" b="1" dirty="0" smtClean="0">
                <a:solidFill>
                  <a:schemeClr val="bg1"/>
                </a:solidFill>
                <a:latin typeface="+mj-lt"/>
              </a:rPr>
              <a:t>) who support the school very well. </a:t>
            </a:r>
          </a:p>
          <a:p>
            <a:pPr algn="ctr"/>
            <a:r>
              <a:rPr lang="en-GB" sz="2400" b="1" dirty="0" smtClean="0">
                <a:solidFill>
                  <a:schemeClr val="bg1"/>
                </a:solidFill>
                <a:latin typeface="+mj-lt"/>
              </a:rPr>
              <a:t>They organise discos, fairs and activities throughout the year which are well supported. All parents are automatically members and the planning committee always welcome new people getting involved  and new ideas.</a:t>
            </a:r>
          </a:p>
          <a:p>
            <a:pPr algn="ctr"/>
            <a:r>
              <a:rPr lang="en-GB" sz="2400" b="1" dirty="0" smtClean="0">
                <a:solidFill>
                  <a:schemeClr val="bg1"/>
                </a:solidFill>
                <a:latin typeface="+mj-lt"/>
              </a:rPr>
              <a:t>They have a fundraising Facebook page which will let you know what’s going on.</a:t>
            </a: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algn="ctr"/>
            <a:endParaRPr lang="en-GB" sz="2800" b="1" dirty="0">
              <a:solidFill>
                <a:schemeClr val="bg1"/>
              </a:solidFill>
              <a:latin typeface="+mj-lt"/>
            </a:endParaRPr>
          </a:p>
        </p:txBody>
      </p:sp>
      <p:pic>
        <p:nvPicPr>
          <p:cNvPr id="1026" name="Picture 2" descr="https://eschoolscore.blob.core.windows.net/production/schools/2031/users/1795064/mqiu2yO4yX?sv=2018-11-09&amp;ss=b&amp;srt=o&amp;sp=r&amp;st=2017-02-23T00:00:00Z&amp;se=2022-06-15T12:17:48Z&amp;spr=https&amp;sig=LMSqmsezV124S%2B84E%2FTRh8w3TGrpYauX39UHXAsfiA0%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3898" y="0"/>
            <a:ext cx="3260220" cy="224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84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8229600" cy="6264696"/>
          </a:xfrm>
        </p:spPr>
        <p:txBody>
          <a:bodyPr>
            <a:normAutofit/>
          </a:bodyPr>
          <a:lstStyle/>
          <a:p>
            <a:pPr algn="ctr"/>
            <a:r>
              <a:rPr lang="en-GB" sz="3200" dirty="0" smtClean="0">
                <a:solidFill>
                  <a:schemeClr val="bg1"/>
                </a:solidFill>
              </a:rPr>
              <a:t/>
            </a:r>
            <a:br>
              <a:rPr lang="en-GB" sz="3200" dirty="0" smtClean="0">
                <a:solidFill>
                  <a:schemeClr val="bg1"/>
                </a:solidFill>
              </a:rPr>
            </a:br>
            <a:r>
              <a:rPr lang="en-GB" sz="3200" dirty="0">
                <a:solidFill>
                  <a:schemeClr val="bg1"/>
                </a:solidFill>
              </a:rPr>
              <a:t/>
            </a:r>
            <a:br>
              <a:rPr lang="en-GB" sz="3200" dirty="0">
                <a:solidFill>
                  <a:schemeClr val="bg1"/>
                </a:solidFill>
              </a:rPr>
            </a:br>
            <a:r>
              <a:rPr lang="en-GB" sz="3200" dirty="0" smtClean="0">
                <a:solidFill>
                  <a:schemeClr val="bg1"/>
                </a:solidFill>
              </a:rPr>
              <a:t/>
            </a:r>
            <a:br>
              <a:rPr lang="en-GB" sz="3200" dirty="0" smtClean="0">
                <a:solidFill>
                  <a:schemeClr val="bg1"/>
                </a:solidFill>
              </a:rPr>
            </a:br>
            <a:r>
              <a:rPr lang="en-GB" dirty="0">
                <a:solidFill>
                  <a:schemeClr val="bg1"/>
                </a:solidFill>
              </a:rPr>
              <a:t/>
            </a:r>
            <a:br>
              <a:rPr lang="en-GB" dirty="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From all of the staff welcome to Team Bartons and we hope that you will be very happy here. </a:t>
            </a:r>
            <a:br>
              <a:rPr lang="en-GB" sz="3200" dirty="0" smtClean="0">
                <a:solidFill>
                  <a:schemeClr val="bg1"/>
                </a:solidFill>
              </a:rPr>
            </a:br>
            <a:r>
              <a:rPr lang="en-GB" sz="3200" dirty="0" err="1" smtClean="0">
                <a:solidFill>
                  <a:schemeClr val="bg1"/>
                </a:solidFill>
              </a:rPr>
              <a:t>Bartons</a:t>
            </a:r>
            <a:r>
              <a:rPr lang="en-GB" sz="3200" dirty="0" smtClean="0">
                <a:solidFill>
                  <a:schemeClr val="bg1"/>
                </a:solidFill>
              </a:rPr>
              <a:t> is a wonderful school with lovely children and excellent staff.</a:t>
            </a:r>
            <a:endParaRPr lang="en-GB" sz="3200" dirty="0">
              <a:solidFill>
                <a:schemeClr val="bg1"/>
              </a:solidFill>
            </a:endParaRPr>
          </a:p>
        </p:txBody>
      </p:sp>
      <p:sp>
        <p:nvSpPr>
          <p:cNvPr id="3" name="Content Placeholder 2"/>
          <p:cNvSpPr>
            <a:spLocks noGrp="1"/>
          </p:cNvSpPr>
          <p:nvPr>
            <p:ph idx="1"/>
          </p:nvPr>
        </p:nvSpPr>
        <p:spPr>
          <a:xfrm>
            <a:off x="251520" y="908720"/>
            <a:ext cx="8712968" cy="5040560"/>
          </a:xfrm>
        </p:spPr>
        <p:txBody>
          <a:bodyPr>
            <a:normAutofit/>
          </a:bodyPr>
          <a:lstStyle/>
          <a:p>
            <a:pPr marL="137160" indent="0">
              <a:buNone/>
            </a:pPr>
            <a:r>
              <a:rPr lang="en-GB" sz="1800" dirty="0" smtClean="0">
                <a:solidFill>
                  <a:schemeClr val="bg1"/>
                </a:solidFill>
                <a:latin typeface="+mj-lt"/>
              </a:rPr>
              <a:t> </a:t>
            </a:r>
          </a:p>
          <a:p>
            <a:pPr marL="137160" indent="0">
              <a:buNone/>
            </a:pPr>
            <a:endParaRPr lang="en-GB" sz="1800" dirty="0" smtClean="0">
              <a:solidFill>
                <a:schemeClr val="bg1"/>
              </a:solidFill>
              <a:latin typeface="+mj-lt"/>
            </a:endParaRPr>
          </a:p>
          <a:p>
            <a:pPr marL="137160" indent="0">
              <a:buNone/>
            </a:pPr>
            <a:endParaRPr lang="en-GB" dirty="0">
              <a:solidFill>
                <a:schemeClr val="bg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88640"/>
            <a:ext cx="4248472" cy="3186354"/>
          </a:xfrm>
          <a:prstGeom prst="rect">
            <a:avLst/>
          </a:prstGeom>
        </p:spPr>
      </p:pic>
    </p:spTree>
    <p:extLst>
      <p:ext uri="{BB962C8B-B14F-4D97-AF65-F5344CB8AC3E}">
        <p14:creationId xmlns:p14="http://schemas.microsoft.com/office/powerpoint/2010/main" val="44917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1" y="465634"/>
            <a:ext cx="8064896" cy="6186309"/>
          </a:xfrm>
          <a:prstGeom prst="rect">
            <a:avLst/>
          </a:prstGeom>
          <a:noFill/>
        </p:spPr>
        <p:txBody>
          <a:bodyPr wrap="square" rtlCol="0">
            <a:spAutoFit/>
          </a:bodyPr>
          <a:lstStyle/>
          <a:p>
            <a:pPr algn="ctr"/>
            <a:r>
              <a:rPr lang="en-GB" sz="2800" dirty="0" smtClean="0">
                <a:solidFill>
                  <a:schemeClr val="bg1"/>
                </a:solidFill>
                <a:latin typeface="+mj-lt"/>
              </a:rPr>
              <a:t>                       </a:t>
            </a:r>
            <a:r>
              <a:rPr lang="en-GB" sz="3200" dirty="0" smtClean="0">
                <a:solidFill>
                  <a:schemeClr val="bg1"/>
                </a:solidFill>
                <a:latin typeface="+mj-lt"/>
              </a:rPr>
              <a:t>Bartons Primary School</a:t>
            </a:r>
          </a:p>
          <a:p>
            <a:pPr algn="ctr"/>
            <a:endParaRPr lang="en-GB" sz="2800" dirty="0" smtClean="0">
              <a:solidFill>
                <a:schemeClr val="bg1"/>
              </a:solidFill>
              <a:latin typeface="+mj-lt"/>
            </a:endParaRPr>
          </a:p>
          <a:p>
            <a:pPr algn="ctr"/>
            <a:endParaRPr lang="en-GB" sz="2800" dirty="0">
              <a:solidFill>
                <a:schemeClr val="bg1"/>
              </a:solidFill>
              <a:latin typeface="+mj-lt"/>
            </a:endParaRPr>
          </a:p>
          <a:p>
            <a:pPr algn="ctr"/>
            <a:endParaRPr lang="en-GB" sz="2800" dirty="0" smtClean="0">
              <a:solidFill>
                <a:schemeClr val="bg1"/>
              </a:solidFill>
              <a:latin typeface="+mj-lt"/>
            </a:endParaRPr>
          </a:p>
          <a:p>
            <a:r>
              <a:rPr lang="en-GB" sz="2800" dirty="0" smtClean="0">
                <a:solidFill>
                  <a:schemeClr val="bg1"/>
                </a:solidFill>
              </a:rPr>
              <a:t>In </a:t>
            </a:r>
            <a:r>
              <a:rPr lang="en-GB" sz="2800" dirty="0">
                <a:solidFill>
                  <a:schemeClr val="bg1"/>
                </a:solidFill>
              </a:rPr>
              <a:t>September we will have 207  pupils on roll.</a:t>
            </a:r>
          </a:p>
          <a:p>
            <a:pPr algn="ctr"/>
            <a:endParaRPr lang="en-GB" sz="2800" dirty="0" smtClean="0">
              <a:solidFill>
                <a:schemeClr val="bg1"/>
              </a:solidFill>
              <a:latin typeface="+mj-lt"/>
            </a:endParaRPr>
          </a:p>
          <a:p>
            <a:r>
              <a:rPr lang="en-GB" sz="2800" dirty="0" smtClean="0">
                <a:solidFill>
                  <a:schemeClr val="bg1"/>
                </a:solidFill>
                <a:latin typeface="+mj-lt"/>
              </a:rPr>
              <a:t>Elm Class – Year R</a:t>
            </a:r>
          </a:p>
          <a:p>
            <a:r>
              <a:rPr lang="en-GB" sz="2800" dirty="0" smtClean="0">
                <a:solidFill>
                  <a:schemeClr val="bg1"/>
                </a:solidFill>
                <a:latin typeface="+mj-lt"/>
              </a:rPr>
              <a:t>Beech Class – Year 1</a:t>
            </a:r>
          </a:p>
          <a:p>
            <a:r>
              <a:rPr lang="en-GB" sz="2800" dirty="0" smtClean="0">
                <a:solidFill>
                  <a:schemeClr val="bg1"/>
                </a:solidFill>
                <a:latin typeface="+mj-lt"/>
              </a:rPr>
              <a:t>Chestnut Class – Year </a:t>
            </a:r>
            <a:r>
              <a:rPr lang="en-GB" sz="2800" dirty="0">
                <a:solidFill>
                  <a:schemeClr val="bg1"/>
                </a:solidFill>
                <a:latin typeface="+mj-lt"/>
              </a:rPr>
              <a:t>2</a:t>
            </a:r>
            <a:endParaRPr lang="en-GB" sz="2800" dirty="0" smtClean="0">
              <a:solidFill>
                <a:schemeClr val="bg1"/>
              </a:solidFill>
              <a:latin typeface="+mj-lt"/>
            </a:endParaRPr>
          </a:p>
          <a:p>
            <a:r>
              <a:rPr lang="en-GB" sz="2800" dirty="0" smtClean="0">
                <a:solidFill>
                  <a:schemeClr val="bg1"/>
                </a:solidFill>
                <a:latin typeface="+mj-lt"/>
              </a:rPr>
              <a:t>Hazel Class -  Year </a:t>
            </a:r>
            <a:r>
              <a:rPr lang="en-GB" sz="2800" dirty="0">
                <a:solidFill>
                  <a:schemeClr val="bg1"/>
                </a:solidFill>
                <a:latin typeface="+mj-lt"/>
              </a:rPr>
              <a:t>3</a:t>
            </a:r>
            <a:endParaRPr lang="en-GB" sz="2800" dirty="0" smtClean="0">
              <a:solidFill>
                <a:schemeClr val="bg1"/>
              </a:solidFill>
              <a:latin typeface="+mj-lt"/>
            </a:endParaRPr>
          </a:p>
          <a:p>
            <a:r>
              <a:rPr lang="en-GB" sz="2800" dirty="0" smtClean="0">
                <a:solidFill>
                  <a:schemeClr val="bg1"/>
                </a:solidFill>
                <a:latin typeface="+mj-lt"/>
              </a:rPr>
              <a:t>Ash Class – Year 4</a:t>
            </a:r>
          </a:p>
          <a:p>
            <a:r>
              <a:rPr lang="en-GB" sz="2800" dirty="0" smtClean="0">
                <a:solidFill>
                  <a:schemeClr val="bg1"/>
                </a:solidFill>
                <a:latin typeface="+mj-lt"/>
              </a:rPr>
              <a:t>Lime Class – Year 5</a:t>
            </a:r>
          </a:p>
          <a:p>
            <a:r>
              <a:rPr lang="en-GB" sz="2800" dirty="0" smtClean="0">
                <a:solidFill>
                  <a:schemeClr val="bg1"/>
                </a:solidFill>
                <a:latin typeface="+mj-lt"/>
              </a:rPr>
              <a:t>Cedar Class – Year 6</a:t>
            </a:r>
          </a:p>
          <a:p>
            <a:pPr marL="457200" indent="-457200">
              <a:buFont typeface="Arial" pitchFamily="34" charset="0"/>
              <a:buChar char="•"/>
            </a:pPr>
            <a:endParaRPr lang="en-GB" sz="2800" dirty="0">
              <a:solidFill>
                <a:schemeClr val="bg1"/>
              </a:solidFill>
              <a:latin typeface="+mj-lt"/>
            </a:endParaRPr>
          </a:p>
        </p:txBody>
      </p:sp>
      <p:pic>
        <p:nvPicPr>
          <p:cNvPr id="2050" name="Picture 2" descr="https://eschoolscore.blob.core.windows.net/production/schools/2031/users/1795064/csttowiRuN?sv=2018-11-09&amp;ss=b&amp;srt=o&amp;sp=r&amp;st=2017-02-23T00:00:00Z&amp;se=2022-06-15T12:24:15Z&amp;spr=https&amp;sig=ZWwJ%2FzHgCwCK%2FwV0Wcy2OvX7hqF1kTHR8YdbBoyjtlQ%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313234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06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5" y="260648"/>
            <a:ext cx="8965658" cy="5693866"/>
          </a:xfrm>
          <a:prstGeom prst="rect">
            <a:avLst/>
          </a:prstGeom>
          <a:noFill/>
        </p:spPr>
        <p:txBody>
          <a:bodyPr wrap="square" rtlCol="0">
            <a:spAutoFit/>
          </a:bodyPr>
          <a:lstStyle/>
          <a:p>
            <a:pPr algn="ctr"/>
            <a:r>
              <a:rPr lang="en-GB" sz="2800" b="1" dirty="0" smtClean="0">
                <a:solidFill>
                  <a:schemeClr val="bg1"/>
                </a:solidFill>
                <a:latin typeface="+mj-lt"/>
              </a:rPr>
              <a:t> </a:t>
            </a:r>
            <a:r>
              <a:rPr lang="en-GB" sz="4400" b="1" dirty="0" smtClean="0">
                <a:solidFill>
                  <a:schemeClr val="bg1"/>
                </a:solidFill>
                <a:latin typeface="+mj-lt"/>
              </a:rPr>
              <a:t>Team Bartons</a:t>
            </a:r>
          </a:p>
          <a:p>
            <a:endParaRPr lang="en-GB" sz="2800" b="1" dirty="0" smtClean="0">
              <a:solidFill>
                <a:schemeClr val="bg1"/>
              </a:solidFill>
              <a:latin typeface="+mj-lt"/>
            </a:endParaRPr>
          </a:p>
          <a:p>
            <a:endParaRPr lang="en-GB" sz="2800" b="1" dirty="0" smtClean="0">
              <a:solidFill>
                <a:schemeClr val="bg1"/>
              </a:solidFill>
              <a:latin typeface="+mj-lt"/>
            </a:endParaRPr>
          </a:p>
          <a:p>
            <a:endParaRPr lang="en-GB" sz="2400" dirty="0">
              <a:solidFill>
                <a:schemeClr val="bg1"/>
              </a:solidFill>
              <a:latin typeface="+mj-lt"/>
            </a:endParaRPr>
          </a:p>
          <a:p>
            <a:pPr marL="457200" indent="-457200">
              <a:buFont typeface="Arial" pitchFamily="34" charset="0"/>
              <a:buChar char="•"/>
            </a:pPr>
            <a:r>
              <a:rPr lang="en-GB" sz="2400" dirty="0" smtClean="0">
                <a:solidFill>
                  <a:schemeClr val="bg1"/>
                </a:solidFill>
                <a:latin typeface="+mj-lt"/>
              </a:rPr>
              <a:t>The school has been on this site for </a:t>
            </a:r>
            <a:r>
              <a:rPr lang="en-GB" sz="2400" dirty="0">
                <a:solidFill>
                  <a:schemeClr val="bg1"/>
                </a:solidFill>
                <a:latin typeface="+mj-lt"/>
              </a:rPr>
              <a:t>8</a:t>
            </a:r>
            <a:r>
              <a:rPr lang="en-GB" sz="2400" dirty="0" smtClean="0">
                <a:solidFill>
                  <a:schemeClr val="bg1"/>
                </a:solidFill>
                <a:latin typeface="+mj-lt"/>
              </a:rPr>
              <a:t> years.</a:t>
            </a:r>
          </a:p>
          <a:p>
            <a:pPr marL="457200" indent="-457200">
              <a:buFont typeface="Arial" pitchFamily="34" charset="0"/>
              <a:buChar char="•"/>
            </a:pPr>
            <a:r>
              <a:rPr lang="en-GB" sz="2400" dirty="0" smtClean="0">
                <a:solidFill>
                  <a:schemeClr val="bg1"/>
                </a:solidFill>
                <a:latin typeface="+mj-lt"/>
              </a:rPr>
              <a:t>The school has experienced staff who teach all subjects.</a:t>
            </a:r>
          </a:p>
          <a:p>
            <a:pPr marL="457200" indent="-457200">
              <a:buFont typeface="Arial" pitchFamily="34" charset="0"/>
              <a:buChar char="•"/>
            </a:pPr>
            <a:r>
              <a:rPr lang="en-GB" sz="2400" dirty="0">
                <a:solidFill>
                  <a:schemeClr val="bg1"/>
                </a:solidFill>
                <a:latin typeface="+mj-lt"/>
              </a:rPr>
              <a:t>C</a:t>
            </a:r>
            <a:r>
              <a:rPr lang="en-GB" sz="2400" dirty="0" smtClean="0">
                <a:solidFill>
                  <a:schemeClr val="bg1"/>
                </a:solidFill>
                <a:latin typeface="+mj-lt"/>
              </a:rPr>
              <a:t>lasses are supported by talented teaching assistants.</a:t>
            </a:r>
          </a:p>
          <a:p>
            <a:pPr marL="457200" indent="-457200">
              <a:buFont typeface="Arial" pitchFamily="34" charset="0"/>
              <a:buChar char="•"/>
            </a:pPr>
            <a:r>
              <a:rPr lang="en-GB" sz="2400" dirty="0" smtClean="0">
                <a:solidFill>
                  <a:schemeClr val="bg1"/>
                </a:solidFill>
                <a:latin typeface="+mj-lt"/>
              </a:rPr>
              <a:t>At Bartons we value a creative curriculum which enables all learners to be catered for.</a:t>
            </a:r>
          </a:p>
          <a:p>
            <a:pPr marL="457200" indent="-457200">
              <a:buFont typeface="Arial" pitchFamily="34" charset="0"/>
              <a:buChar char="•"/>
            </a:pPr>
            <a:r>
              <a:rPr lang="en-GB" sz="2400" dirty="0" smtClean="0">
                <a:solidFill>
                  <a:schemeClr val="bg1"/>
                </a:solidFill>
                <a:latin typeface="+mj-lt"/>
              </a:rPr>
              <a:t>There are school trips and visitors that come to the school to enhance learning. </a:t>
            </a:r>
          </a:p>
          <a:p>
            <a:pPr marL="457200" indent="-457200">
              <a:buFont typeface="Arial" pitchFamily="34" charset="0"/>
              <a:buChar char="•"/>
            </a:pPr>
            <a:r>
              <a:rPr lang="en-GB" sz="2400" dirty="0">
                <a:solidFill>
                  <a:schemeClr val="bg1"/>
                </a:solidFill>
              </a:rPr>
              <a:t>We are an Advocate Numicon Maths School</a:t>
            </a:r>
            <a:r>
              <a:rPr lang="en-GB" sz="2400" dirty="0" smtClean="0">
                <a:solidFill>
                  <a:schemeClr val="bg1"/>
                </a:solidFill>
              </a:rPr>
              <a:t>.</a:t>
            </a:r>
            <a:endParaRPr lang="en-GB" sz="2400" dirty="0" smtClean="0">
              <a:solidFill>
                <a:schemeClr val="bg1"/>
              </a:solidFill>
              <a:latin typeface="+mj-lt"/>
            </a:endParaRPr>
          </a:p>
          <a:p>
            <a:pPr marL="457200" indent="-457200">
              <a:buFont typeface="Arial" pitchFamily="34" charset="0"/>
              <a:buChar char="•"/>
            </a:pPr>
            <a:r>
              <a:rPr lang="en-GB" sz="2400" dirty="0" smtClean="0">
                <a:solidFill>
                  <a:schemeClr val="bg1"/>
                </a:solidFill>
                <a:latin typeface="+mj-lt"/>
              </a:rPr>
              <a:t>Our motto is Dream, Believe, Achieve!</a:t>
            </a:r>
          </a:p>
          <a:p>
            <a:pPr marL="457200" indent="-457200">
              <a:buFont typeface="Arial" pitchFamily="34" charset="0"/>
              <a:buChar char="•"/>
            </a:pPr>
            <a:endParaRPr lang="en-GB" sz="2400" dirty="0">
              <a:solidFill>
                <a:schemeClr val="bg1"/>
              </a:solidFill>
              <a:latin typeface="+mj-lt"/>
            </a:endParaRPr>
          </a:p>
        </p:txBody>
      </p:sp>
      <p:sp>
        <p:nvSpPr>
          <p:cNvPr id="6" name="AutoShape 2" descr="https://eschoolscore.blob.core.windows.net/production/schools/2031/users/1795064/b4g1f6ocvP?sv=2018-11-09&amp;ss=b&amp;srt=o&amp;sp=r&amp;st=2017-02-23T00:00:00Z&amp;se=2022-06-15T12:24:19Z&amp;spr=https&amp;sig=Eb2dk%2FQ3dPJmY25KNGXDfcXqPLdsIXYWThjX14fxx40%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179513" y="110541"/>
            <a:ext cx="2232248" cy="16746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9" y="56692"/>
            <a:ext cx="1908874" cy="1908874"/>
          </a:xfrm>
          <a:prstGeom prst="rect">
            <a:avLst/>
          </a:prstGeom>
        </p:spPr>
      </p:pic>
    </p:spTree>
    <p:extLst>
      <p:ext uri="{BB962C8B-B14F-4D97-AF65-F5344CB8AC3E}">
        <p14:creationId xmlns:p14="http://schemas.microsoft.com/office/powerpoint/2010/main" val="222934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7443884"/>
              </p:ext>
            </p:extLst>
          </p:nvPr>
        </p:nvGraphicFramePr>
        <p:xfrm>
          <a:off x="611559" y="2852937"/>
          <a:ext cx="8136905" cy="3672406"/>
        </p:xfrm>
        <a:graphic>
          <a:graphicData uri="http://schemas.openxmlformats.org/drawingml/2006/table">
            <a:tbl>
              <a:tblPr firstRow="1" firstCol="1" bandRow="1"/>
              <a:tblGrid>
                <a:gridCol w="1474217">
                  <a:extLst>
                    <a:ext uri="{9D8B030D-6E8A-4147-A177-3AD203B41FA5}">
                      <a16:colId xmlns:a16="http://schemas.microsoft.com/office/drawing/2014/main" val="3580544455"/>
                    </a:ext>
                  </a:extLst>
                </a:gridCol>
                <a:gridCol w="1454128">
                  <a:extLst>
                    <a:ext uri="{9D8B030D-6E8A-4147-A177-3AD203B41FA5}">
                      <a16:colId xmlns:a16="http://schemas.microsoft.com/office/drawing/2014/main" val="705872760"/>
                    </a:ext>
                  </a:extLst>
                </a:gridCol>
                <a:gridCol w="1221050">
                  <a:extLst>
                    <a:ext uri="{9D8B030D-6E8A-4147-A177-3AD203B41FA5}">
                      <a16:colId xmlns:a16="http://schemas.microsoft.com/office/drawing/2014/main" val="40598909"/>
                    </a:ext>
                  </a:extLst>
                </a:gridCol>
                <a:gridCol w="1223923">
                  <a:extLst>
                    <a:ext uri="{9D8B030D-6E8A-4147-A177-3AD203B41FA5}">
                      <a16:colId xmlns:a16="http://schemas.microsoft.com/office/drawing/2014/main" val="3931008052"/>
                    </a:ext>
                  </a:extLst>
                </a:gridCol>
                <a:gridCol w="1636683">
                  <a:extLst>
                    <a:ext uri="{9D8B030D-6E8A-4147-A177-3AD203B41FA5}">
                      <a16:colId xmlns:a16="http://schemas.microsoft.com/office/drawing/2014/main" val="3484949600"/>
                    </a:ext>
                  </a:extLst>
                </a:gridCol>
                <a:gridCol w="1126904">
                  <a:extLst>
                    <a:ext uri="{9D8B030D-6E8A-4147-A177-3AD203B41FA5}">
                      <a16:colId xmlns:a16="http://schemas.microsoft.com/office/drawing/2014/main" val="1533137125"/>
                    </a:ext>
                  </a:extLst>
                </a:gridCol>
              </a:tblGrid>
              <a:tr h="253943">
                <a:tc gridSpan="6">
                  <a:txBody>
                    <a:bodyPr/>
                    <a:lstStyle/>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Bartons Primary School Values</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81413308"/>
                  </a:ext>
                </a:extLst>
              </a:tr>
              <a:tr h="1015772">
                <a:tc>
                  <a:txBody>
                    <a:bodyPr/>
                    <a:lstStyle/>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Independence</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Autumn </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H/T 1</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Respect</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Autumn</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H/T 2</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12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Communication</a:t>
                      </a:r>
                    </a:p>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Spring</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H/T 1</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n-GB" sz="13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Happiness</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Spring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H/T 2</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13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Responsibility</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Summer</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H/T 1</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Creativity</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0"/>
                        </a:spcAft>
                      </a:pPr>
                      <a:r>
                        <a:rPr lang="en-GB" sz="1300" smtClean="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Summer</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H/T 2</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2753322524"/>
                  </a:ext>
                </a:extLst>
              </a:tr>
              <a:tr h="253943">
                <a:tc gridSpan="6">
                  <a:txBody>
                    <a:bodyPr/>
                    <a:lstStyle/>
                    <a:p>
                      <a:pPr algn="ctr">
                        <a:lnSpc>
                          <a:spcPct val="115000"/>
                        </a:lnSpc>
                        <a:spcAft>
                          <a:spcPts val="0"/>
                        </a:spcAft>
                      </a:pPr>
                      <a:r>
                        <a:rPr lang="en-GB" sz="13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Bartons Primary School Skills</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7047564"/>
                  </a:ext>
                </a:extLst>
              </a:tr>
              <a:tr h="390682">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Being Confident</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Empathy</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Speaking and Listening</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Self-Esteem</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Persevering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Being Imaginative</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614067711"/>
                  </a:ext>
                </a:extLst>
              </a:tr>
              <a:tr h="390682">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Self-Motivated</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Tolerance</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Sharing</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Pride</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Reflecting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Experimenting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3386060697"/>
                  </a:ext>
                </a:extLst>
              </a:tr>
              <a:tr h="195340">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Organised</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Honesty</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Collaborating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Self-Belief</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Improving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Discovering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662462189"/>
                  </a:ext>
                </a:extLst>
              </a:tr>
              <a:tr h="390682">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Self-Control</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Fairness</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Persuading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Building</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Relationships</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Problem Solving</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Taking Risks</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653916892"/>
                  </a:ext>
                </a:extLst>
              </a:tr>
              <a:tr h="390682">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Self-Determination</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Equality</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Discussing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Enjoyment</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Managing Distractions</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Questioning</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2690137870"/>
                  </a:ext>
                </a:extLst>
              </a:tr>
              <a:tr h="195340">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Resilience</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Team</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Encouraging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Positivity</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Having Ambition</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Inspiration</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312006603"/>
                  </a:ext>
                </a:extLst>
              </a:tr>
              <a:tr h="195340">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Co-operating</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10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ctr">
                        <a:lnSpc>
                          <a:spcPct val="115000"/>
                        </a:lnSpc>
                        <a:spcAft>
                          <a:spcPts val="0"/>
                        </a:spcAft>
                      </a:pPr>
                      <a:r>
                        <a:rPr lang="en-GB" sz="10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Be Yourself</a:t>
                      </a:r>
                      <a:endParaRPr lang="en-GB" sz="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945" marR="49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3369212253"/>
                  </a:ext>
                </a:extLst>
              </a:tr>
            </a:tbl>
          </a:graphicData>
        </a:graphic>
      </p:graphicFrame>
      <p:sp>
        <p:nvSpPr>
          <p:cNvPr id="3" name="TextBox 2"/>
          <p:cNvSpPr txBox="1"/>
          <p:nvPr/>
        </p:nvSpPr>
        <p:spPr>
          <a:xfrm>
            <a:off x="611560" y="332656"/>
            <a:ext cx="7776864" cy="646331"/>
          </a:xfrm>
          <a:prstGeom prst="rect">
            <a:avLst/>
          </a:prstGeom>
          <a:noFill/>
        </p:spPr>
        <p:txBody>
          <a:bodyPr wrap="square" rtlCol="0">
            <a:spAutoFit/>
          </a:bodyPr>
          <a:lstStyle/>
          <a:p>
            <a:pPr algn="ctr"/>
            <a:r>
              <a:rPr lang="en-GB" sz="3600" dirty="0" smtClean="0">
                <a:solidFill>
                  <a:schemeClr val="bg1"/>
                </a:solidFill>
              </a:rPr>
              <a:t>Our Learning Values and Skills</a:t>
            </a:r>
            <a:endParaRPr lang="en-GB" sz="3600" dirty="0">
              <a:solidFill>
                <a:schemeClr val="bg1"/>
              </a:solidFill>
            </a:endParaRPr>
          </a:p>
        </p:txBody>
      </p:sp>
      <p:sp>
        <p:nvSpPr>
          <p:cNvPr id="4" name="TextBox 3"/>
          <p:cNvSpPr txBox="1"/>
          <p:nvPr/>
        </p:nvSpPr>
        <p:spPr>
          <a:xfrm>
            <a:off x="539552" y="1038798"/>
            <a:ext cx="8280920" cy="1754326"/>
          </a:xfrm>
          <a:prstGeom prst="rect">
            <a:avLst/>
          </a:prstGeom>
          <a:noFill/>
        </p:spPr>
        <p:txBody>
          <a:bodyPr wrap="square" rtlCol="0">
            <a:spAutoFit/>
          </a:bodyPr>
          <a:lstStyle/>
          <a:p>
            <a:pPr algn="ctr"/>
            <a:r>
              <a:rPr lang="en-GB" dirty="0"/>
              <a:t>Bartons Primary School has an agreed set of Core Learning Values and Skills which underpin and drive the curriculum and all of the exciting learning in school.  All lessons are planned with these core values and skills in mind and they are displayed around the school to ensure that the children know what they are and what is expected of them. </a:t>
            </a:r>
            <a:endParaRPr lang="en-GB" dirty="0" smtClean="0"/>
          </a:p>
          <a:p>
            <a:pPr algn="ctr"/>
            <a:endParaRPr lang="en-GB" dirty="0"/>
          </a:p>
        </p:txBody>
      </p:sp>
    </p:spTree>
    <p:extLst>
      <p:ext uri="{BB962C8B-B14F-4D97-AF65-F5344CB8AC3E}">
        <p14:creationId xmlns:p14="http://schemas.microsoft.com/office/powerpoint/2010/main" val="33059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60648"/>
            <a:ext cx="8504493" cy="6801862"/>
          </a:xfrm>
          <a:prstGeom prst="rect">
            <a:avLst/>
          </a:prstGeom>
          <a:noFill/>
        </p:spPr>
        <p:txBody>
          <a:bodyPr wrap="square" rtlCol="0">
            <a:spAutoFit/>
          </a:bodyPr>
          <a:lstStyle/>
          <a:p>
            <a:pPr algn="ctr"/>
            <a:r>
              <a:rPr lang="en-GB" sz="2800" b="1" dirty="0" smtClean="0">
                <a:solidFill>
                  <a:schemeClr val="bg1"/>
                </a:solidFill>
                <a:latin typeface="+mj-lt"/>
              </a:rPr>
              <a:t>Bartons Primary School</a:t>
            </a:r>
          </a:p>
          <a:p>
            <a:pPr algn="ct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buFont typeface="Arial" panose="020B0604020202020204" pitchFamily="34" charset="0"/>
              <a:buChar char="•"/>
            </a:pPr>
            <a:r>
              <a:rPr lang="en-GB" sz="2400" b="1" dirty="0" smtClean="0">
                <a:solidFill>
                  <a:schemeClr val="bg1"/>
                </a:solidFill>
                <a:latin typeface="+mj-lt"/>
              </a:rPr>
              <a:t>Bartons </a:t>
            </a:r>
            <a:r>
              <a:rPr lang="en-GB" sz="2400" b="1" dirty="0">
                <a:solidFill>
                  <a:schemeClr val="bg1"/>
                </a:solidFill>
                <a:latin typeface="+mj-lt"/>
              </a:rPr>
              <a:t>is </a:t>
            </a:r>
            <a:r>
              <a:rPr lang="en-GB" sz="2400" b="1" dirty="0" smtClean="0">
                <a:solidFill>
                  <a:schemeClr val="bg1"/>
                </a:solidFill>
                <a:latin typeface="+mj-lt"/>
              </a:rPr>
              <a:t>the only oversubscribed primary school in the Bognor area.</a:t>
            </a:r>
          </a:p>
          <a:p>
            <a:pPr marL="457200" indent="-457200">
              <a:buFont typeface="Arial" panose="020B0604020202020204" pitchFamily="34" charset="0"/>
              <a:buChar char="•"/>
            </a:pPr>
            <a:r>
              <a:rPr lang="en-GB" sz="2400" b="1" dirty="0" smtClean="0">
                <a:solidFill>
                  <a:schemeClr val="bg1"/>
                </a:solidFill>
                <a:latin typeface="+mj-lt"/>
              </a:rPr>
              <a:t>As a smaller school relationships </a:t>
            </a:r>
            <a:r>
              <a:rPr lang="en-GB" sz="2400" b="1" dirty="0">
                <a:solidFill>
                  <a:schemeClr val="bg1"/>
                </a:solidFill>
                <a:latin typeface="+mj-lt"/>
              </a:rPr>
              <a:t>amongst staff and pupils </a:t>
            </a:r>
            <a:r>
              <a:rPr lang="en-GB" sz="2400" b="1" dirty="0" smtClean="0">
                <a:solidFill>
                  <a:schemeClr val="bg1"/>
                </a:solidFill>
                <a:latin typeface="+mj-lt"/>
              </a:rPr>
              <a:t>are strong. We are a family school where the children and families are known well by the staff. </a:t>
            </a:r>
          </a:p>
          <a:p>
            <a:pPr marL="457200" indent="-457200">
              <a:buFont typeface="Arial" panose="020B0604020202020204" pitchFamily="34" charset="0"/>
              <a:buChar char="•"/>
            </a:pPr>
            <a:r>
              <a:rPr lang="en-GB" sz="2400" b="1" dirty="0" smtClean="0">
                <a:solidFill>
                  <a:schemeClr val="bg1"/>
                </a:solidFill>
                <a:latin typeface="+mj-lt"/>
              </a:rPr>
              <a:t>We encourage parents to be involved in the life of the school and value positive partnerships. </a:t>
            </a:r>
          </a:p>
          <a:p>
            <a:pPr marL="457200" indent="-457200">
              <a:buFont typeface="Arial" panose="020B0604020202020204" pitchFamily="34" charset="0"/>
              <a:buChar char="•"/>
            </a:pPr>
            <a:r>
              <a:rPr lang="en-GB" sz="2400" b="1" dirty="0" smtClean="0">
                <a:solidFill>
                  <a:schemeClr val="bg1"/>
                </a:solidFill>
                <a:latin typeface="+mj-lt"/>
              </a:rPr>
              <a:t>We have high expectations of the children including behaviour.</a:t>
            </a:r>
          </a:p>
          <a:p>
            <a:endParaRPr lang="en-GB" sz="2400" b="1" dirty="0">
              <a:solidFill>
                <a:schemeClr val="bg1"/>
              </a:solidFill>
              <a:latin typeface="+mj-lt"/>
            </a:endParaRPr>
          </a:p>
          <a:p>
            <a:pPr algn="ctr"/>
            <a:endParaRPr lang="en-GB" sz="2800" b="1" dirty="0">
              <a:solidFill>
                <a:schemeClr val="bg1"/>
              </a:solidFill>
              <a:latin typeface="+mj-lt"/>
            </a:endParaRPr>
          </a:p>
          <a:p>
            <a:pPr algn="ctr"/>
            <a:endParaRPr lang="en-GB" sz="2800" dirty="0" smtClean="0">
              <a:solidFill>
                <a:schemeClr val="bg1"/>
              </a:solidFill>
              <a:latin typeface="+mj-lt"/>
            </a:endParaRPr>
          </a:p>
          <a:p>
            <a:pPr marL="457200" indent="-457200">
              <a:buFont typeface="Arial" pitchFamily="34" charset="0"/>
              <a:buChar char="•"/>
            </a:pPr>
            <a:endParaRPr lang="en-GB" sz="2800" dirty="0">
              <a:solidFill>
                <a:schemeClr val="bg1"/>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792" y="5013176"/>
            <a:ext cx="2208245" cy="16561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2208245" cy="1656184"/>
          </a:xfrm>
          <a:prstGeom prst="rect">
            <a:avLst/>
          </a:prstGeom>
        </p:spPr>
      </p:pic>
    </p:spTree>
    <p:extLst>
      <p:ext uri="{BB962C8B-B14F-4D97-AF65-F5344CB8AC3E}">
        <p14:creationId xmlns:p14="http://schemas.microsoft.com/office/powerpoint/2010/main" val="393470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16632"/>
            <a:ext cx="8352928" cy="11110734"/>
          </a:xfrm>
          <a:prstGeom prst="rect">
            <a:avLst/>
          </a:prstGeom>
          <a:noFill/>
        </p:spPr>
        <p:txBody>
          <a:bodyPr wrap="square" rtlCol="0">
            <a:spAutoFit/>
          </a:bodyPr>
          <a:lstStyle/>
          <a:p>
            <a:pPr algn="ctr"/>
            <a:r>
              <a:rPr lang="en-GB" sz="2800" b="1" dirty="0" smtClean="0">
                <a:solidFill>
                  <a:schemeClr val="bg1"/>
                </a:solidFill>
                <a:latin typeface="+mj-lt"/>
              </a:rPr>
              <a:t>School Timings</a:t>
            </a:r>
          </a:p>
          <a:p>
            <a:pPr algn="ctr"/>
            <a:endParaRPr lang="en-GB" sz="2800" b="1" dirty="0" smtClean="0">
              <a:solidFill>
                <a:schemeClr val="bg1"/>
              </a:solidFill>
              <a:latin typeface="+mj-lt"/>
            </a:endParaRPr>
          </a:p>
          <a:p>
            <a:pPr marL="457200" indent="-457200">
              <a:buFont typeface="Arial" pitchFamily="34" charset="0"/>
              <a:buChar char="•"/>
            </a:pPr>
            <a:r>
              <a:rPr lang="en-GB" sz="2400" b="1" dirty="0" smtClean="0">
                <a:solidFill>
                  <a:schemeClr val="bg1"/>
                </a:solidFill>
                <a:latin typeface="+mj-lt"/>
              </a:rPr>
              <a:t>The school gates are open from 8.45am. </a:t>
            </a:r>
          </a:p>
          <a:p>
            <a:pPr marL="457200" indent="-457200">
              <a:buFont typeface="Arial" pitchFamily="34" charset="0"/>
              <a:buChar char="•"/>
            </a:pPr>
            <a:r>
              <a:rPr lang="en-GB" sz="2400" b="1" dirty="0" smtClean="0">
                <a:solidFill>
                  <a:schemeClr val="bg1"/>
                </a:solidFill>
                <a:latin typeface="+mj-lt"/>
              </a:rPr>
              <a:t>Staff open the classroom doors at 8.45am and the children are welcomed into class.</a:t>
            </a:r>
          </a:p>
          <a:p>
            <a:pPr marL="457200" indent="-457200">
              <a:buFont typeface="Arial" pitchFamily="34" charset="0"/>
              <a:buChar char="•"/>
            </a:pPr>
            <a:r>
              <a:rPr lang="en-GB" sz="2400" b="1" dirty="0" smtClean="0">
                <a:solidFill>
                  <a:schemeClr val="bg1"/>
                </a:solidFill>
                <a:latin typeface="+mj-lt"/>
              </a:rPr>
              <a:t>Children must be in school by 9am. They will be marked late after this time. </a:t>
            </a:r>
          </a:p>
          <a:p>
            <a:pPr marL="457200" indent="-457200">
              <a:buFont typeface="Arial" pitchFamily="34" charset="0"/>
              <a:buChar char="•"/>
            </a:pPr>
            <a:r>
              <a:rPr lang="en-GB" sz="2400" b="1" dirty="0" smtClean="0">
                <a:solidFill>
                  <a:schemeClr val="bg1"/>
                </a:solidFill>
                <a:latin typeface="+mj-lt"/>
              </a:rPr>
              <a:t>There will be a change to the start time of school in January – this will be earlier and details will follow. </a:t>
            </a:r>
          </a:p>
          <a:p>
            <a:pPr marL="457200" indent="-457200">
              <a:buFont typeface="Arial" pitchFamily="34" charset="0"/>
              <a:buChar char="•"/>
            </a:pPr>
            <a:r>
              <a:rPr lang="en-GB" sz="2400" b="1" dirty="0" smtClean="0">
                <a:solidFill>
                  <a:schemeClr val="bg1"/>
                </a:solidFill>
                <a:latin typeface="+mj-lt"/>
              </a:rPr>
              <a:t>Parents must call the school by 9am on each day of any absence stating the reason. </a:t>
            </a:r>
          </a:p>
          <a:p>
            <a:pPr marL="457200" indent="-457200">
              <a:buFont typeface="Arial" pitchFamily="34" charset="0"/>
              <a:buChar char="•"/>
            </a:pPr>
            <a:r>
              <a:rPr lang="en-GB" sz="2400" b="1" dirty="0" smtClean="0">
                <a:solidFill>
                  <a:schemeClr val="bg1"/>
                </a:solidFill>
                <a:latin typeface="+mj-lt"/>
              </a:rPr>
              <a:t>We have an Early Morning Club in the hall from 8.15am. There is a booking facility and there is a small daily charge (£1) towards resources and staffing.</a:t>
            </a:r>
          </a:p>
          <a:p>
            <a:pPr marL="457200" indent="-457200">
              <a:buFont typeface="Arial" pitchFamily="34" charset="0"/>
              <a:buChar char="•"/>
            </a:pPr>
            <a:r>
              <a:rPr lang="en-GB" sz="2400" b="1" dirty="0" smtClean="0">
                <a:solidFill>
                  <a:schemeClr val="bg1"/>
                </a:solidFill>
                <a:latin typeface="+mj-lt"/>
              </a:rPr>
              <a:t>Lunch is between 12 and 1 o’ clock. </a:t>
            </a:r>
          </a:p>
          <a:p>
            <a:pPr marL="457200" indent="-457200">
              <a:buFont typeface="Arial" pitchFamily="34" charset="0"/>
              <a:buChar char="•"/>
            </a:pPr>
            <a:r>
              <a:rPr lang="en-GB" sz="2400" b="1" dirty="0" smtClean="0">
                <a:solidFill>
                  <a:schemeClr val="bg1"/>
                </a:solidFill>
                <a:latin typeface="+mj-lt"/>
              </a:rPr>
              <a:t>School ends at 3.15pm.</a:t>
            </a:r>
          </a:p>
          <a:p>
            <a:pPr marL="457200" indent="-457200">
              <a:buFont typeface="Arial" pitchFamily="34" charset="0"/>
              <a:buChar char="•"/>
            </a:pPr>
            <a:endParaRPr lang="en-GB" sz="2400" b="1" dirty="0">
              <a:solidFill>
                <a:schemeClr val="bg1"/>
              </a:solidFill>
              <a:latin typeface="+mj-lt"/>
            </a:endParaRP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dirty="0" smtClean="0">
              <a:solidFill>
                <a:schemeClr val="bg1"/>
              </a:solidFill>
              <a:latin typeface="+mj-lt"/>
            </a:endParaRPr>
          </a:p>
          <a:p>
            <a:pPr marL="457200" indent="-457200">
              <a:buFont typeface="Arial" pitchFamily="34" charset="0"/>
              <a:buChar char="•"/>
            </a:pPr>
            <a:endParaRPr lang="en-GB" sz="2800" dirty="0">
              <a:solidFill>
                <a:schemeClr val="bg1"/>
              </a:solidFill>
              <a:latin typeface="+mj-lt"/>
            </a:endParaRPr>
          </a:p>
        </p:txBody>
      </p:sp>
    </p:spTree>
    <p:extLst>
      <p:ext uri="{BB962C8B-B14F-4D97-AF65-F5344CB8AC3E}">
        <p14:creationId xmlns:p14="http://schemas.microsoft.com/office/powerpoint/2010/main" val="113655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8568952" cy="8894743"/>
          </a:xfrm>
          <a:prstGeom prst="rect">
            <a:avLst/>
          </a:prstGeom>
          <a:noFill/>
        </p:spPr>
        <p:txBody>
          <a:bodyPr wrap="square" rtlCol="0">
            <a:spAutoFit/>
          </a:bodyPr>
          <a:lstStyle/>
          <a:p>
            <a:pPr algn="ctr"/>
            <a:r>
              <a:rPr lang="en-GB" sz="2800" b="1" dirty="0" smtClean="0">
                <a:solidFill>
                  <a:schemeClr val="bg1"/>
                </a:solidFill>
                <a:latin typeface="+mj-lt"/>
              </a:rPr>
              <a:t>Parking</a:t>
            </a:r>
          </a:p>
          <a:p>
            <a:pPr algn="ctr"/>
            <a:endParaRPr lang="en-GB" sz="2800" b="1" dirty="0" smtClean="0">
              <a:solidFill>
                <a:schemeClr val="bg1"/>
              </a:solidFill>
              <a:latin typeface="+mj-lt"/>
            </a:endParaRPr>
          </a:p>
          <a:p>
            <a:pPr marL="342900" indent="-342900" algn="ctr">
              <a:buFont typeface="Arial" pitchFamily="34" charset="0"/>
              <a:buChar char="•"/>
            </a:pPr>
            <a:r>
              <a:rPr lang="en-GB" sz="2400" b="1" dirty="0">
                <a:solidFill>
                  <a:schemeClr val="bg1"/>
                </a:solidFill>
              </a:rPr>
              <a:t>Most families walk to school. </a:t>
            </a:r>
            <a:endParaRPr lang="en-GB" sz="2400" b="1" dirty="0" smtClean="0">
              <a:solidFill>
                <a:schemeClr val="bg1"/>
              </a:solidFill>
            </a:endParaRPr>
          </a:p>
          <a:p>
            <a:pPr marL="342900" indent="-342900" algn="ctr">
              <a:buFont typeface="Arial" pitchFamily="34" charset="0"/>
              <a:buChar char="•"/>
            </a:pPr>
            <a:r>
              <a:rPr lang="en-GB" sz="2400" b="1" dirty="0" smtClean="0">
                <a:solidFill>
                  <a:schemeClr val="bg1"/>
                </a:solidFill>
                <a:latin typeface="+mj-lt"/>
              </a:rPr>
              <a:t>Parking can be busy and so if you have to drive please park in the outer streets and walk up to school. </a:t>
            </a:r>
          </a:p>
          <a:p>
            <a:pPr marL="342900" indent="-342900" algn="ctr">
              <a:buFont typeface="Arial" pitchFamily="34" charset="0"/>
              <a:buChar char="•"/>
            </a:pPr>
            <a:r>
              <a:rPr lang="en-GB" sz="2400" b="1" dirty="0" smtClean="0">
                <a:solidFill>
                  <a:schemeClr val="bg1"/>
                </a:solidFill>
                <a:latin typeface="+mj-lt"/>
              </a:rPr>
              <a:t>Please don’t park across private driveways of our neighbours so we maintain good relationships.</a:t>
            </a:r>
          </a:p>
          <a:p>
            <a:pPr marL="342900" indent="-342900" algn="ctr">
              <a:buFont typeface="Arial" pitchFamily="34" charset="0"/>
              <a:buChar char="•"/>
            </a:pPr>
            <a:r>
              <a:rPr lang="en-GB" sz="2400" b="1" dirty="0" smtClean="0">
                <a:solidFill>
                  <a:schemeClr val="bg1"/>
                </a:solidFill>
                <a:latin typeface="+mj-lt"/>
              </a:rPr>
              <a:t>Parents are not allowed to park in the staff car park.</a:t>
            </a:r>
          </a:p>
          <a:p>
            <a:pPr marL="342900" indent="-342900" algn="ctr">
              <a:buFont typeface="Arial" pitchFamily="34" charset="0"/>
              <a:buChar char="•"/>
            </a:pPr>
            <a:r>
              <a:rPr lang="en-GB" sz="2400" b="1" dirty="0" smtClean="0">
                <a:solidFill>
                  <a:schemeClr val="bg1"/>
                </a:solidFill>
                <a:latin typeface="+mj-lt"/>
              </a:rPr>
              <a:t>We do have scooter and bike racks for safe storage of bikes and scooters. They must be locked. </a:t>
            </a:r>
          </a:p>
          <a:p>
            <a:pPr marL="342900" indent="-342900" algn="ctr">
              <a:buFont typeface="Arial" pitchFamily="34" charset="0"/>
              <a:buChar char="•"/>
            </a:pPr>
            <a:r>
              <a:rPr lang="en-GB" sz="2400" b="1" dirty="0" smtClean="0">
                <a:solidFill>
                  <a:schemeClr val="bg1"/>
                </a:solidFill>
                <a:latin typeface="+mj-lt"/>
              </a:rPr>
              <a:t>They must also not be ridden on the school premises.</a:t>
            </a:r>
          </a:p>
          <a:p>
            <a:pPr marL="342900" indent="-342900" algn="ctr">
              <a:buFont typeface="Arial" pitchFamily="34" charset="0"/>
              <a:buChar char="•"/>
            </a:pPr>
            <a:r>
              <a:rPr lang="en-GB" sz="2400" b="1" dirty="0" smtClean="0">
                <a:solidFill>
                  <a:schemeClr val="bg1"/>
                </a:solidFill>
                <a:latin typeface="+mj-lt"/>
              </a:rPr>
              <a:t>Bikes and scooters must be taken home at the end of the day.</a:t>
            </a: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dirty="0" smtClean="0">
              <a:solidFill>
                <a:schemeClr val="bg1"/>
              </a:solidFill>
              <a:latin typeface="+mj-lt"/>
            </a:endParaRPr>
          </a:p>
          <a:p>
            <a:pPr marL="457200" indent="-457200">
              <a:buFont typeface="Arial" pitchFamily="34" charset="0"/>
              <a:buChar char="•"/>
            </a:pPr>
            <a:endParaRPr lang="en-GB" sz="2800" dirty="0">
              <a:solidFill>
                <a:schemeClr val="bg1"/>
              </a:solidFill>
              <a:latin typeface="+mj-lt"/>
            </a:endParaRPr>
          </a:p>
        </p:txBody>
      </p:sp>
    </p:spTree>
    <p:extLst>
      <p:ext uri="{BB962C8B-B14F-4D97-AF65-F5344CB8AC3E}">
        <p14:creationId xmlns:p14="http://schemas.microsoft.com/office/powerpoint/2010/main" val="279291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60648"/>
            <a:ext cx="8549697" cy="9079409"/>
          </a:xfrm>
          <a:prstGeom prst="rect">
            <a:avLst/>
          </a:prstGeom>
          <a:noFill/>
        </p:spPr>
        <p:txBody>
          <a:bodyPr wrap="square" rtlCol="0">
            <a:spAutoFit/>
          </a:bodyPr>
          <a:lstStyle/>
          <a:p>
            <a:pPr algn="ctr"/>
            <a:r>
              <a:rPr lang="en-GB" sz="4000" b="1" dirty="0" smtClean="0">
                <a:solidFill>
                  <a:schemeClr val="bg1"/>
                </a:solidFill>
                <a:latin typeface="+mj-lt"/>
              </a:rPr>
              <a:t>Curriculum</a:t>
            </a:r>
          </a:p>
          <a:p>
            <a:pPr algn="ctr"/>
            <a:endParaRPr lang="en-GB" sz="2800" b="1" dirty="0" smtClean="0">
              <a:solidFill>
                <a:schemeClr val="bg1"/>
              </a:solidFill>
              <a:latin typeface="+mj-lt"/>
            </a:endParaRPr>
          </a:p>
          <a:p>
            <a:pPr algn="ctr"/>
            <a:endParaRPr lang="en-GB" sz="2400" b="1" dirty="0">
              <a:solidFill>
                <a:schemeClr val="bg1"/>
              </a:solidFill>
              <a:latin typeface="+mj-lt"/>
            </a:endParaRPr>
          </a:p>
          <a:p>
            <a:pPr marL="457200" indent="-457200" algn="ctr">
              <a:buFont typeface="Arial" pitchFamily="34" charset="0"/>
              <a:buChar char="•"/>
            </a:pPr>
            <a:endParaRPr lang="en-GB" sz="2400" b="1" dirty="0" smtClean="0">
              <a:solidFill>
                <a:schemeClr val="bg1"/>
              </a:solidFill>
              <a:latin typeface="+mj-lt"/>
            </a:endParaRPr>
          </a:p>
          <a:p>
            <a:pPr marL="457200" indent="-457200" algn="ctr">
              <a:buFont typeface="Arial" pitchFamily="34" charset="0"/>
              <a:buChar char="•"/>
            </a:pPr>
            <a:endParaRPr lang="en-GB" sz="2400" b="1" dirty="0" smtClean="0">
              <a:solidFill>
                <a:schemeClr val="bg1"/>
              </a:solidFill>
              <a:latin typeface="+mj-lt"/>
            </a:endParaRPr>
          </a:p>
          <a:p>
            <a:pPr marL="457200" indent="-457200">
              <a:buFont typeface="Arial" pitchFamily="34" charset="0"/>
              <a:buChar char="•"/>
            </a:pPr>
            <a:r>
              <a:rPr lang="en-GB" sz="2400" b="1" dirty="0" smtClean="0">
                <a:solidFill>
                  <a:schemeClr val="bg1"/>
                </a:solidFill>
                <a:latin typeface="+mj-lt"/>
              </a:rPr>
              <a:t>We have a creative curriculum and subjects are taught in a cross-curricular way through topics.</a:t>
            </a:r>
          </a:p>
          <a:p>
            <a:pPr marL="457200" indent="-457200">
              <a:buFont typeface="Arial" pitchFamily="34" charset="0"/>
              <a:buChar char="•"/>
            </a:pPr>
            <a:r>
              <a:rPr lang="en-GB" sz="2400" b="1" dirty="0" smtClean="0">
                <a:solidFill>
                  <a:schemeClr val="bg1"/>
                </a:solidFill>
                <a:latin typeface="+mj-lt"/>
              </a:rPr>
              <a:t>Subjects are linked to maximise learning opportunities for all children.</a:t>
            </a:r>
          </a:p>
          <a:p>
            <a:pPr marL="457200" indent="-457200">
              <a:buFont typeface="Arial" pitchFamily="34" charset="0"/>
              <a:buChar char="•"/>
            </a:pPr>
            <a:r>
              <a:rPr lang="en-GB" sz="2400" b="1" dirty="0" smtClean="0">
                <a:solidFill>
                  <a:schemeClr val="bg1"/>
                </a:solidFill>
                <a:latin typeface="+mj-lt"/>
              </a:rPr>
              <a:t>We value academic achievement but also recognise the importance of the arts, music and sports.</a:t>
            </a:r>
          </a:p>
          <a:p>
            <a:pPr marL="457200" indent="-457200">
              <a:buFont typeface="Arial" pitchFamily="34" charset="0"/>
              <a:buChar char="•"/>
            </a:pPr>
            <a:r>
              <a:rPr lang="en-GB" sz="2400" b="1" dirty="0" smtClean="0">
                <a:solidFill>
                  <a:schemeClr val="bg1"/>
                </a:solidFill>
                <a:latin typeface="+mj-lt"/>
              </a:rPr>
              <a:t>Class pages highlight the learning every term on the school website. </a:t>
            </a: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dirty="0" smtClean="0">
              <a:solidFill>
                <a:schemeClr val="bg1"/>
              </a:solidFill>
              <a:latin typeface="+mj-lt"/>
            </a:endParaRPr>
          </a:p>
          <a:p>
            <a:pPr marL="457200" indent="-457200">
              <a:buFont typeface="Arial" pitchFamily="34" charset="0"/>
              <a:buChar char="•"/>
            </a:pPr>
            <a:endParaRPr lang="en-GB" sz="280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116631"/>
            <a:ext cx="2921004" cy="21907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16631"/>
            <a:ext cx="2933074" cy="2190753"/>
          </a:xfrm>
          <a:prstGeom prst="rect">
            <a:avLst/>
          </a:prstGeom>
        </p:spPr>
      </p:pic>
    </p:spTree>
    <p:extLst>
      <p:ext uri="{BB962C8B-B14F-4D97-AF65-F5344CB8AC3E}">
        <p14:creationId xmlns:p14="http://schemas.microsoft.com/office/powerpoint/2010/main" val="321930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0223" y="260648"/>
            <a:ext cx="8064896" cy="11603176"/>
          </a:xfrm>
          <a:prstGeom prst="rect">
            <a:avLst/>
          </a:prstGeom>
          <a:noFill/>
        </p:spPr>
        <p:txBody>
          <a:bodyPr wrap="square" rtlCol="0">
            <a:spAutoFit/>
          </a:bodyPr>
          <a:lstStyle/>
          <a:p>
            <a:pPr algn="ctr"/>
            <a:r>
              <a:rPr lang="en-GB" sz="2800" b="1" dirty="0" smtClean="0">
                <a:solidFill>
                  <a:schemeClr val="bg1"/>
                </a:solidFill>
                <a:latin typeface="+mj-lt"/>
              </a:rPr>
              <a:t>Important Information</a:t>
            </a:r>
          </a:p>
          <a:p>
            <a:pPr marL="457200" indent="-457200">
              <a:buFont typeface="Arial" pitchFamily="34" charset="0"/>
              <a:buChar char="•"/>
            </a:pPr>
            <a:endParaRPr lang="en-GB" sz="2400" b="1" dirty="0" smtClean="0">
              <a:solidFill>
                <a:schemeClr val="bg1"/>
              </a:solidFill>
              <a:latin typeface="+mj-lt"/>
            </a:endParaRPr>
          </a:p>
          <a:p>
            <a:pPr marL="457200" indent="-457200">
              <a:buFont typeface="Arial" pitchFamily="34" charset="0"/>
              <a:buChar char="•"/>
            </a:pPr>
            <a:r>
              <a:rPr lang="en-GB" sz="2400" b="1" dirty="0" smtClean="0">
                <a:solidFill>
                  <a:schemeClr val="bg1"/>
                </a:solidFill>
                <a:latin typeface="+mj-lt"/>
              </a:rPr>
              <a:t>If your child is sick or has diarrhoea then they are not allowed to be in school until 48 hours after the last bout. This stops the spread of infection and in line with West Sussex guidelines.</a:t>
            </a:r>
          </a:p>
          <a:p>
            <a:pPr marL="457200" indent="-457200">
              <a:buFont typeface="Arial" pitchFamily="34" charset="0"/>
              <a:buChar char="•"/>
            </a:pPr>
            <a:r>
              <a:rPr lang="en-GB" sz="2400" b="1" dirty="0" smtClean="0">
                <a:solidFill>
                  <a:schemeClr val="bg1"/>
                </a:solidFill>
                <a:latin typeface="+mj-lt"/>
              </a:rPr>
              <a:t>If your child is ill then parents must telephone the school office before 9am to report the absence. There is an answer phone facility to do this.</a:t>
            </a:r>
          </a:p>
          <a:p>
            <a:pPr marL="457200" indent="-457200">
              <a:buFont typeface="Arial" pitchFamily="34" charset="0"/>
              <a:buChar char="•"/>
            </a:pPr>
            <a:r>
              <a:rPr lang="en-GB" sz="2400" b="1" dirty="0" smtClean="0">
                <a:solidFill>
                  <a:schemeClr val="bg1"/>
                </a:solidFill>
                <a:latin typeface="+mj-lt"/>
              </a:rPr>
              <a:t>Routine medical and dental appointments must not be made during the school day.</a:t>
            </a:r>
          </a:p>
          <a:p>
            <a:pPr marL="457200" indent="-457200">
              <a:buFont typeface="Arial" pitchFamily="34" charset="0"/>
              <a:buChar char="•"/>
            </a:pPr>
            <a:r>
              <a:rPr lang="en-GB" sz="2400" b="1" dirty="0" smtClean="0">
                <a:solidFill>
                  <a:schemeClr val="bg1"/>
                </a:solidFill>
                <a:latin typeface="+mj-lt"/>
              </a:rPr>
              <a:t>Attendance is monitored by the Governing Body and Ofsted and so schools have to address poor attendance. This would be deemed under 95%.</a:t>
            </a:r>
          </a:p>
          <a:p>
            <a:pPr marL="457200" indent="-457200">
              <a:buFont typeface="Arial" pitchFamily="34" charset="0"/>
              <a:buChar char="•"/>
            </a:pPr>
            <a:r>
              <a:rPr lang="en-GB" sz="2400" b="1" dirty="0" smtClean="0">
                <a:solidFill>
                  <a:schemeClr val="bg1"/>
                </a:solidFill>
                <a:latin typeface="+mj-lt"/>
              </a:rPr>
              <a:t>Family holidays will not be authorised during term time.</a:t>
            </a:r>
          </a:p>
          <a:p>
            <a:pPr marL="457200" indent="-457200">
              <a:buFont typeface="Arial" pitchFamily="34" charset="0"/>
              <a:buChar char="•"/>
            </a:pPr>
            <a:endParaRPr lang="en-GB" sz="2400" b="1" dirty="0" smtClean="0">
              <a:solidFill>
                <a:schemeClr val="bg1"/>
              </a:solidFill>
              <a:latin typeface="+mj-lt"/>
            </a:endParaRPr>
          </a:p>
          <a:p>
            <a:pPr algn="ct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marL="457200" indent="-457200" algn="ctr">
              <a:buFont typeface="Arial" pitchFamily="34" charset="0"/>
              <a:buChar char="•"/>
            </a:pPr>
            <a:endParaRPr lang="en-GB" sz="2800" b="1" dirty="0" smtClean="0">
              <a:solidFill>
                <a:schemeClr val="bg1"/>
              </a:solidFill>
              <a:latin typeface="+mj-lt"/>
            </a:endParaRPr>
          </a:p>
          <a:p>
            <a:pPr algn="ctr"/>
            <a:endParaRPr lang="en-GB" sz="2800" b="1" dirty="0">
              <a:solidFill>
                <a:schemeClr val="bg1"/>
              </a:solidFill>
              <a:latin typeface="+mj-lt"/>
            </a:endParaRPr>
          </a:p>
          <a:p>
            <a:pPr algn="ctr"/>
            <a:endParaRPr lang="en-GB" sz="2800" dirty="0" smtClean="0">
              <a:solidFill>
                <a:schemeClr val="bg1"/>
              </a:solidFill>
              <a:latin typeface="+mj-lt"/>
            </a:endParaRPr>
          </a:p>
          <a:p>
            <a:pPr marL="457200" indent="-457200">
              <a:buFont typeface="Arial" pitchFamily="34" charset="0"/>
              <a:buChar char="•"/>
            </a:pPr>
            <a:endParaRPr lang="en-GB" sz="2800" dirty="0">
              <a:solidFill>
                <a:schemeClr val="bg1"/>
              </a:solidFill>
              <a:latin typeface="+mj-lt"/>
            </a:endParaRPr>
          </a:p>
        </p:txBody>
      </p:sp>
    </p:spTree>
    <p:extLst>
      <p:ext uri="{BB962C8B-B14F-4D97-AF65-F5344CB8AC3E}">
        <p14:creationId xmlns:p14="http://schemas.microsoft.com/office/powerpoint/2010/main" val="1191636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1356</TotalTime>
  <Words>1243</Words>
  <Application>Microsoft Office PowerPoint</Application>
  <PresentationFormat>On-screen Show (4:3)</PresentationFormat>
  <Paragraphs>219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Comic Sans MS</vt:lpstr>
      <vt:lpstr>Times New Roman</vt:lpstr>
      <vt:lpstr>Wingdings 3</vt:lpstr>
      <vt:lpstr>Slice</vt:lpstr>
      <vt:lpstr>Welcome to Bartons primaryschool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From all of the staff welcome to Team Bartons and we hope that you will be very happy here.  Bartons is a wonderful school with lovely children and excellent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Colgate primary school</dc:title>
  <dc:creator>Head</dc:creator>
  <cp:lastModifiedBy>Kate Powell</cp:lastModifiedBy>
  <cp:revision>104</cp:revision>
  <dcterms:created xsi:type="dcterms:W3CDTF">2013-06-10T10:19:33Z</dcterms:created>
  <dcterms:modified xsi:type="dcterms:W3CDTF">2022-06-16T11:32:50Z</dcterms:modified>
</cp:coreProperties>
</file>